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405" r:id="rId2"/>
    <p:sldId id="475" r:id="rId3"/>
    <p:sldId id="549" r:id="rId4"/>
    <p:sldId id="551" r:id="rId5"/>
    <p:sldId id="552" r:id="rId6"/>
    <p:sldId id="553" r:id="rId7"/>
    <p:sldId id="557" r:id="rId8"/>
    <p:sldId id="558" r:id="rId9"/>
    <p:sldId id="559" r:id="rId10"/>
    <p:sldId id="560" r:id="rId11"/>
    <p:sldId id="561" r:id="rId12"/>
    <p:sldId id="550" r:id="rId13"/>
    <p:sldId id="562" r:id="rId14"/>
    <p:sldId id="563" r:id="rId15"/>
    <p:sldId id="564" r:id="rId16"/>
    <p:sldId id="565" r:id="rId17"/>
    <p:sldId id="538" r:id="rId18"/>
    <p:sldId id="464" r:id="rId19"/>
    <p:sldId id="539" r:id="rId20"/>
    <p:sldId id="540" r:id="rId21"/>
    <p:sldId id="541" r:id="rId22"/>
    <p:sldId id="545" r:id="rId23"/>
    <p:sldId id="542" r:id="rId24"/>
    <p:sldId id="543" r:id="rId25"/>
    <p:sldId id="544" r:id="rId26"/>
    <p:sldId id="546" r:id="rId27"/>
    <p:sldId id="547" r:id="rId28"/>
    <p:sldId id="548" r:id="rId29"/>
    <p:sldId id="537" r:id="rId30"/>
    <p:sldId id="383" r:id="rId31"/>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D"/>
    <a:srgbClr val="EDEDF0"/>
    <a:srgbClr val="F09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0"/>
    <p:restoredTop sz="82420"/>
  </p:normalViewPr>
  <p:slideViewPr>
    <p:cSldViewPr snapToGrid="0">
      <p:cViewPr varScale="1">
        <p:scale>
          <a:sx n="92" d="100"/>
          <a:sy n="92" d="100"/>
        </p:scale>
        <p:origin x="1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1.06.2023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2129436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136520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2515666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257724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1843127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2476314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1165101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Interpretation-&gt;</a:t>
            </a:r>
            <a:r>
              <a:rPr lang="en-US" dirty="0" err="1"/>
              <a:t>yorumlama</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1003029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LIME, NLP </a:t>
            </a:r>
            <a:r>
              <a:rPr lang="en-US" b="0" i="0" dirty="0" err="1">
                <a:solidFill>
                  <a:srgbClr val="D1D5DB"/>
                </a:solidFill>
                <a:effectLst/>
                <a:latin typeface="Söhne"/>
              </a:rPr>
              <a:t>modellerinin</a:t>
            </a:r>
            <a:r>
              <a:rPr lang="en-US" b="0" i="0" dirty="0">
                <a:solidFill>
                  <a:srgbClr val="D1D5DB"/>
                </a:solidFill>
                <a:effectLst/>
                <a:latin typeface="Söhne"/>
              </a:rPr>
              <a:t> </a:t>
            </a:r>
            <a:r>
              <a:rPr lang="en-US" b="0" i="0" dirty="0" err="1">
                <a:solidFill>
                  <a:srgbClr val="D1D5DB"/>
                </a:solidFill>
                <a:effectLst/>
                <a:latin typeface="Söhne"/>
              </a:rPr>
              <a:t>tahminlerini</a:t>
            </a:r>
            <a:r>
              <a:rPr lang="en-US" b="0" i="0" dirty="0">
                <a:solidFill>
                  <a:srgbClr val="D1D5DB"/>
                </a:solidFill>
                <a:effectLst/>
                <a:latin typeface="Söhne"/>
              </a:rPr>
              <a:t> </a:t>
            </a:r>
            <a:r>
              <a:rPr lang="en-US" b="0" i="0" dirty="0" err="1">
                <a:solidFill>
                  <a:srgbClr val="D1D5DB"/>
                </a:solidFill>
                <a:effectLst/>
                <a:latin typeface="Söhne"/>
              </a:rPr>
              <a:t>nasıl</a:t>
            </a:r>
            <a:r>
              <a:rPr lang="en-US" b="0" i="0" dirty="0">
                <a:solidFill>
                  <a:srgbClr val="D1D5DB"/>
                </a:solidFill>
                <a:effectLst/>
                <a:latin typeface="Söhne"/>
              </a:rPr>
              <a:t> </a:t>
            </a:r>
            <a:r>
              <a:rPr lang="en-US" b="0" i="0" dirty="0" err="1">
                <a:solidFill>
                  <a:srgbClr val="D1D5DB"/>
                </a:solidFill>
                <a:effectLst/>
                <a:latin typeface="Söhne"/>
              </a:rPr>
              <a:t>yaptığını</a:t>
            </a:r>
            <a:r>
              <a:rPr lang="en-US" b="0" i="0" dirty="0">
                <a:solidFill>
                  <a:srgbClr val="D1D5DB"/>
                </a:solidFill>
                <a:effectLst/>
                <a:latin typeface="Söhne"/>
              </a:rPr>
              <a:t> </a:t>
            </a:r>
            <a:r>
              <a:rPr lang="en-US" b="0" i="0" dirty="0" err="1">
                <a:solidFill>
                  <a:srgbClr val="D1D5DB"/>
                </a:solidFill>
                <a:effectLst/>
                <a:latin typeface="Söhne"/>
              </a:rPr>
              <a:t>açıklayan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tekniktir</a:t>
            </a:r>
            <a:r>
              <a:rPr lang="en-US" b="0" i="0" dirty="0">
                <a:solidFill>
                  <a:srgbClr val="D1D5DB"/>
                </a:solidFill>
                <a:effectLst/>
                <a:latin typeface="Söhne"/>
              </a:rPr>
              <a:t>. </a:t>
            </a:r>
            <a:r>
              <a:rPr lang="en-US" b="0" i="0" dirty="0" err="1">
                <a:solidFill>
                  <a:srgbClr val="D1D5DB"/>
                </a:solidFill>
                <a:effectLst/>
                <a:latin typeface="Söhne"/>
              </a:rPr>
              <a:t>Girdi</a:t>
            </a:r>
            <a:r>
              <a:rPr lang="en-US" b="0" i="0" dirty="0">
                <a:solidFill>
                  <a:srgbClr val="D1D5DB"/>
                </a:solidFill>
                <a:effectLst/>
                <a:latin typeface="Söhne"/>
              </a:rPr>
              <a:t> </a:t>
            </a:r>
            <a:r>
              <a:rPr lang="en-US" b="0" i="0" dirty="0" err="1">
                <a:solidFill>
                  <a:srgbClr val="D1D5DB"/>
                </a:solidFill>
                <a:effectLst/>
                <a:latin typeface="Söhne"/>
              </a:rPr>
              <a:t>metnin</a:t>
            </a:r>
            <a:r>
              <a:rPr lang="en-US" b="0" i="0" dirty="0">
                <a:solidFill>
                  <a:srgbClr val="D1D5DB"/>
                </a:solidFill>
                <a:effectLst/>
                <a:latin typeface="Söhne"/>
              </a:rPr>
              <a:t> </a:t>
            </a:r>
            <a:r>
              <a:rPr lang="en-US" b="0" i="0" dirty="0" err="1">
                <a:solidFill>
                  <a:srgbClr val="D1D5DB"/>
                </a:solidFill>
                <a:effectLst/>
                <a:latin typeface="Söhne"/>
              </a:rPr>
              <a:t>hafifçe</a:t>
            </a:r>
            <a:r>
              <a:rPr lang="en-US" b="0" i="0" dirty="0">
                <a:solidFill>
                  <a:srgbClr val="D1D5DB"/>
                </a:solidFill>
                <a:effectLst/>
                <a:latin typeface="Söhne"/>
              </a:rPr>
              <a:t> </a:t>
            </a:r>
            <a:r>
              <a:rPr lang="en-US" b="0" i="0" dirty="0" err="1">
                <a:solidFill>
                  <a:srgbClr val="D1D5DB"/>
                </a:solidFill>
                <a:effectLst/>
                <a:latin typeface="Söhne"/>
              </a:rPr>
              <a:t>değiştirilmiş</a:t>
            </a:r>
            <a:r>
              <a:rPr lang="en-US" b="0" i="0" dirty="0">
                <a:solidFill>
                  <a:srgbClr val="D1D5DB"/>
                </a:solidFill>
                <a:effectLst/>
                <a:latin typeface="Söhne"/>
              </a:rPr>
              <a:t> </a:t>
            </a:r>
            <a:r>
              <a:rPr lang="en-US" b="0" i="0" dirty="0" err="1">
                <a:solidFill>
                  <a:srgbClr val="D1D5DB"/>
                </a:solidFill>
                <a:effectLst/>
                <a:latin typeface="Söhne"/>
              </a:rPr>
              <a:t>versiyonlarını</a:t>
            </a:r>
            <a:r>
              <a:rPr lang="en-US" b="0" i="0" dirty="0">
                <a:solidFill>
                  <a:srgbClr val="D1D5DB"/>
                </a:solidFill>
                <a:effectLst/>
                <a:latin typeface="Söhne"/>
              </a:rPr>
              <a:t> </a:t>
            </a:r>
            <a:r>
              <a:rPr lang="en-US" b="0" i="0" dirty="0" err="1">
                <a:solidFill>
                  <a:srgbClr val="D1D5DB"/>
                </a:solidFill>
                <a:effectLst/>
                <a:latin typeface="Söhne"/>
              </a:rPr>
              <a:t>oluşturur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modelin</a:t>
            </a:r>
            <a:r>
              <a:rPr lang="en-US" b="0" i="0" dirty="0">
                <a:solidFill>
                  <a:srgbClr val="D1D5DB"/>
                </a:solidFill>
                <a:effectLst/>
                <a:latin typeface="Söhne"/>
              </a:rPr>
              <a:t> </a:t>
            </a:r>
            <a:r>
              <a:rPr lang="en-US" b="0" i="0" dirty="0" err="1">
                <a:solidFill>
                  <a:srgbClr val="D1D5DB"/>
                </a:solidFill>
                <a:effectLst/>
                <a:latin typeface="Söhne"/>
              </a:rPr>
              <a:t>tahminlerinin</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değişikliklere</a:t>
            </a:r>
            <a:r>
              <a:rPr lang="en-US" b="0" i="0" dirty="0">
                <a:solidFill>
                  <a:srgbClr val="D1D5DB"/>
                </a:solidFill>
                <a:effectLst/>
                <a:latin typeface="Söhne"/>
              </a:rPr>
              <a:t> </a:t>
            </a:r>
            <a:r>
              <a:rPr lang="en-US" b="0" i="0" dirty="0" err="1">
                <a:solidFill>
                  <a:srgbClr val="D1D5DB"/>
                </a:solidFill>
                <a:effectLst/>
                <a:latin typeface="Söhne"/>
              </a:rPr>
              <a:t>nasıl</a:t>
            </a:r>
            <a:r>
              <a:rPr lang="en-US" b="0" i="0" dirty="0">
                <a:solidFill>
                  <a:srgbClr val="D1D5DB"/>
                </a:solidFill>
                <a:effectLst/>
                <a:latin typeface="Söhne"/>
              </a:rPr>
              <a:t> </a:t>
            </a:r>
            <a:r>
              <a:rPr lang="en-US" b="0" i="0" dirty="0" err="1">
                <a:solidFill>
                  <a:srgbClr val="D1D5DB"/>
                </a:solidFill>
                <a:effectLst/>
                <a:latin typeface="Söhne"/>
              </a:rPr>
              <a:t>tepki</a:t>
            </a:r>
            <a:r>
              <a:rPr lang="en-US" b="0" i="0" dirty="0">
                <a:solidFill>
                  <a:srgbClr val="D1D5DB"/>
                </a:solidFill>
                <a:effectLst/>
                <a:latin typeface="Söhne"/>
              </a:rPr>
              <a:t> </a:t>
            </a:r>
            <a:r>
              <a:rPr lang="en-US" b="0" i="0" dirty="0" err="1">
                <a:solidFill>
                  <a:srgbClr val="D1D5DB"/>
                </a:solidFill>
                <a:effectLst/>
                <a:latin typeface="Söhne"/>
              </a:rPr>
              <a:t>verdiğini</a:t>
            </a:r>
            <a:r>
              <a:rPr lang="en-US" b="0" i="0" dirty="0">
                <a:solidFill>
                  <a:srgbClr val="D1D5DB"/>
                </a:solidFill>
                <a:effectLst/>
                <a:latin typeface="Söhne"/>
              </a:rPr>
              <a:t> </a:t>
            </a:r>
            <a:r>
              <a:rPr lang="en-US" b="0" i="0" dirty="0" err="1">
                <a:solidFill>
                  <a:srgbClr val="D1D5DB"/>
                </a:solidFill>
                <a:effectLst/>
                <a:latin typeface="Söhne"/>
              </a:rPr>
              <a:t>gözlemleyerek</a:t>
            </a:r>
            <a:r>
              <a:rPr lang="en-US" b="0" i="0" dirty="0">
                <a:solidFill>
                  <a:srgbClr val="D1D5DB"/>
                </a:solidFill>
                <a:effectLst/>
                <a:latin typeface="Söhne"/>
              </a:rPr>
              <a:t> </a:t>
            </a:r>
            <a:r>
              <a:rPr lang="en-US" b="0" i="0" dirty="0" err="1">
                <a:solidFill>
                  <a:srgbClr val="D1D5DB"/>
                </a:solidFill>
                <a:effectLst/>
                <a:latin typeface="Söhne"/>
              </a:rPr>
              <a:t>çalışır</a:t>
            </a:r>
            <a:r>
              <a:rPr lang="en-US" b="0" i="0" dirty="0">
                <a:solidFill>
                  <a:srgbClr val="D1D5DB"/>
                </a:solidFill>
                <a:effectLst/>
                <a:latin typeface="Söhne"/>
              </a:rPr>
              <a:t>. Bu </a:t>
            </a:r>
            <a:r>
              <a:rPr lang="en-US" b="0" i="0" dirty="0" err="1">
                <a:solidFill>
                  <a:srgbClr val="D1D5DB"/>
                </a:solidFill>
                <a:effectLst/>
                <a:latin typeface="Söhne"/>
              </a:rPr>
              <a:t>bilgilere</a:t>
            </a:r>
            <a:r>
              <a:rPr lang="en-US" b="0" i="0" dirty="0">
                <a:solidFill>
                  <a:srgbClr val="D1D5DB"/>
                </a:solidFill>
                <a:effectLst/>
                <a:latin typeface="Söhne"/>
              </a:rPr>
              <a:t> </a:t>
            </a:r>
            <a:r>
              <a:rPr lang="en-US" b="0" i="0" dirty="0" err="1">
                <a:solidFill>
                  <a:srgbClr val="D1D5DB"/>
                </a:solidFill>
                <a:effectLst/>
                <a:latin typeface="Söhne"/>
              </a:rPr>
              <a:t>dayanarak</a:t>
            </a:r>
            <a:r>
              <a:rPr lang="en-US" b="0" i="0" dirty="0">
                <a:solidFill>
                  <a:srgbClr val="D1D5DB"/>
                </a:solidFill>
                <a:effectLst/>
                <a:latin typeface="Söhne"/>
              </a:rPr>
              <a:t>, </a:t>
            </a:r>
            <a:r>
              <a:rPr lang="en-US" b="0" i="0" dirty="0" err="1">
                <a:solidFill>
                  <a:srgbClr val="D1D5DB"/>
                </a:solidFill>
                <a:effectLst/>
                <a:latin typeface="Söhne"/>
              </a:rPr>
              <a:t>belirli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bölgede</a:t>
            </a:r>
            <a:r>
              <a:rPr lang="en-US" b="0" i="0" dirty="0">
                <a:solidFill>
                  <a:srgbClr val="D1D5DB"/>
                </a:solidFill>
                <a:effectLst/>
                <a:latin typeface="Söhne"/>
              </a:rPr>
              <a:t> NLP </a:t>
            </a:r>
            <a:r>
              <a:rPr lang="en-US" b="0" i="0" dirty="0" err="1">
                <a:solidFill>
                  <a:srgbClr val="D1D5DB"/>
                </a:solidFill>
                <a:effectLst/>
                <a:latin typeface="Söhne"/>
              </a:rPr>
              <a:t>modelinin</a:t>
            </a:r>
            <a:r>
              <a:rPr lang="en-US" b="0" i="0" dirty="0">
                <a:solidFill>
                  <a:srgbClr val="D1D5DB"/>
                </a:solidFill>
                <a:effectLst/>
                <a:latin typeface="Söhne"/>
              </a:rPr>
              <a:t> </a:t>
            </a:r>
            <a:r>
              <a:rPr lang="en-US" b="0" i="0" dirty="0" err="1">
                <a:solidFill>
                  <a:srgbClr val="D1D5DB"/>
                </a:solidFill>
                <a:effectLst/>
                <a:latin typeface="Söhne"/>
              </a:rPr>
              <a:t>davranışını</a:t>
            </a:r>
            <a:r>
              <a:rPr lang="en-US" b="0" i="0" dirty="0">
                <a:solidFill>
                  <a:srgbClr val="D1D5DB"/>
                </a:solidFill>
                <a:effectLst/>
                <a:latin typeface="Söhne"/>
              </a:rPr>
              <a:t> </a:t>
            </a:r>
            <a:r>
              <a:rPr lang="en-US" b="0" i="0" dirty="0" err="1">
                <a:solidFill>
                  <a:srgbClr val="D1D5DB"/>
                </a:solidFill>
                <a:effectLst/>
                <a:latin typeface="Söhne"/>
              </a:rPr>
              <a:t>yaklaşık</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basit</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model </a:t>
            </a:r>
            <a:r>
              <a:rPr lang="en-US" b="0" i="0" dirty="0" err="1">
                <a:solidFill>
                  <a:srgbClr val="D1D5DB"/>
                </a:solidFill>
                <a:effectLst/>
                <a:latin typeface="Söhne"/>
              </a:rPr>
              <a:t>oluşturur</a:t>
            </a:r>
            <a:r>
              <a:rPr lang="en-US" b="0" i="0" dirty="0">
                <a:solidFill>
                  <a:srgbClr val="D1D5DB"/>
                </a:solidFill>
                <a:effectLst/>
                <a:latin typeface="Söhne"/>
              </a:rPr>
              <a:t>. Bu </a:t>
            </a:r>
            <a:r>
              <a:rPr lang="en-US" b="0" i="0" dirty="0" err="1">
                <a:solidFill>
                  <a:srgbClr val="D1D5DB"/>
                </a:solidFill>
                <a:effectLst/>
                <a:latin typeface="Söhne"/>
              </a:rPr>
              <a:t>basit</a:t>
            </a:r>
            <a:r>
              <a:rPr lang="en-US" b="0" i="0" dirty="0">
                <a:solidFill>
                  <a:srgbClr val="D1D5DB"/>
                </a:solidFill>
                <a:effectLst/>
                <a:latin typeface="Söhne"/>
              </a:rPr>
              <a:t> model, </a:t>
            </a:r>
            <a:r>
              <a:rPr lang="en-US" b="0" i="0" dirty="0" err="1">
                <a:solidFill>
                  <a:srgbClr val="D1D5DB"/>
                </a:solidFill>
                <a:effectLst/>
                <a:latin typeface="Söhne"/>
              </a:rPr>
              <a:t>modelin</a:t>
            </a:r>
            <a:r>
              <a:rPr lang="en-US" b="0" i="0" dirty="0">
                <a:solidFill>
                  <a:srgbClr val="D1D5DB"/>
                </a:solidFill>
                <a:effectLst/>
                <a:latin typeface="Söhne"/>
              </a:rPr>
              <a:t> </a:t>
            </a:r>
            <a:r>
              <a:rPr lang="en-US" b="0" i="0" dirty="0" err="1">
                <a:solidFill>
                  <a:srgbClr val="D1D5DB"/>
                </a:solidFill>
                <a:effectLst/>
                <a:latin typeface="Söhne"/>
              </a:rPr>
              <a:t>tahminleri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hangi</a:t>
            </a:r>
            <a:r>
              <a:rPr lang="en-US" b="0" i="0" dirty="0">
                <a:solidFill>
                  <a:srgbClr val="D1D5DB"/>
                </a:solidFill>
                <a:effectLst/>
                <a:latin typeface="Söhne"/>
              </a:rPr>
              <a:t> </a:t>
            </a:r>
            <a:r>
              <a:rPr lang="en-US" b="0" i="0" dirty="0" err="1">
                <a:solidFill>
                  <a:srgbClr val="D1D5DB"/>
                </a:solidFill>
                <a:effectLst/>
                <a:latin typeface="Söhne"/>
              </a:rPr>
              <a:t>kelimelerin</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özelliklerin</a:t>
            </a:r>
            <a:r>
              <a:rPr lang="en-US" b="0" i="0" dirty="0">
                <a:solidFill>
                  <a:srgbClr val="D1D5DB"/>
                </a:solidFill>
                <a:effectLst/>
                <a:latin typeface="Söhne"/>
              </a:rPr>
              <a:t> </a:t>
            </a:r>
            <a:r>
              <a:rPr lang="en-US" b="0" i="0" dirty="0" err="1">
                <a:solidFill>
                  <a:srgbClr val="D1D5DB"/>
                </a:solidFill>
                <a:effectLst/>
                <a:latin typeface="Söhne"/>
              </a:rPr>
              <a:t>önemli</a:t>
            </a:r>
            <a:r>
              <a:rPr lang="en-US" b="0" i="0" dirty="0">
                <a:solidFill>
                  <a:srgbClr val="D1D5DB"/>
                </a:solidFill>
                <a:effectLst/>
                <a:latin typeface="Söhne"/>
              </a:rPr>
              <a:t> </a:t>
            </a:r>
            <a:r>
              <a:rPr lang="en-US" b="0" i="0" dirty="0" err="1">
                <a:solidFill>
                  <a:srgbClr val="D1D5DB"/>
                </a:solidFill>
                <a:effectLst/>
                <a:latin typeface="Söhne"/>
              </a:rPr>
              <a:t>olduğunu</a:t>
            </a:r>
            <a:r>
              <a:rPr lang="en-US" b="0" i="0" dirty="0">
                <a:solidFill>
                  <a:srgbClr val="D1D5DB"/>
                </a:solidFill>
                <a:effectLst/>
                <a:latin typeface="Söhne"/>
              </a:rPr>
              <a:t> </a:t>
            </a:r>
            <a:r>
              <a:rPr lang="en-US" b="0" i="0" dirty="0" err="1">
                <a:solidFill>
                  <a:srgbClr val="D1D5DB"/>
                </a:solidFill>
                <a:effectLst/>
                <a:latin typeface="Söhne"/>
              </a:rPr>
              <a:t>belirlemeye</a:t>
            </a:r>
            <a:r>
              <a:rPr lang="en-US" b="0" i="0" dirty="0">
                <a:solidFill>
                  <a:srgbClr val="D1D5DB"/>
                </a:solidFill>
                <a:effectLst/>
                <a:latin typeface="Söhne"/>
              </a:rPr>
              <a:t> </a:t>
            </a:r>
            <a:r>
              <a:rPr lang="en-US" b="0" i="0" dirty="0" err="1">
                <a:solidFill>
                  <a:srgbClr val="D1D5DB"/>
                </a:solidFill>
                <a:effectLst/>
                <a:latin typeface="Söhne"/>
              </a:rPr>
              <a:t>yardımcı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yorumlanabilir</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açıklama</a:t>
            </a:r>
            <a:r>
              <a:rPr lang="en-US" b="0" i="0" dirty="0">
                <a:solidFill>
                  <a:srgbClr val="D1D5DB"/>
                </a:solidFill>
                <a:effectLst/>
                <a:latin typeface="Söhne"/>
              </a:rPr>
              <a:t> </a:t>
            </a:r>
            <a:r>
              <a:rPr lang="en-US" b="0" i="0" dirty="0" err="1">
                <a:solidFill>
                  <a:srgbClr val="D1D5DB"/>
                </a:solidFill>
                <a:effectLst/>
                <a:latin typeface="Söhne"/>
              </a:rPr>
              <a:t>sağlar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259309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3584406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 -&gt; </a:t>
            </a:r>
            <a:r>
              <a:rPr lang="en-US" dirty="0" err="1"/>
              <a:t>birilerini</a:t>
            </a:r>
            <a:r>
              <a:rPr lang="en-US" dirty="0"/>
              <a:t> </a:t>
            </a:r>
            <a:r>
              <a:rPr lang="en-US" dirty="0" err="1"/>
              <a:t>arada</a:t>
            </a:r>
            <a:r>
              <a:rPr lang="en-US" dirty="0"/>
              <a:t> test </a:t>
            </a:r>
            <a:r>
              <a:rPr lang="en-US" dirty="0" err="1"/>
              <a:t>yapması</a:t>
            </a:r>
            <a:r>
              <a:rPr lang="en-US" dirty="0"/>
              <a:t>. </a:t>
            </a:r>
            <a:r>
              <a:rPr lang="en-US" dirty="0" err="1"/>
              <a:t>Modelle</a:t>
            </a:r>
            <a:r>
              <a:rPr lang="en-US" dirty="0"/>
              <a:t> </a:t>
            </a:r>
            <a:r>
              <a:rPr lang="en-US" dirty="0" err="1"/>
              <a:t>yemek</a:t>
            </a:r>
            <a:r>
              <a:rPr lang="en-US" dirty="0"/>
              <a:t> </a:t>
            </a:r>
            <a:r>
              <a:rPr lang="en-US" dirty="0" err="1"/>
              <a:t>yeme</a:t>
            </a:r>
            <a:endParaRPr lang="en-US" dirty="0"/>
          </a:p>
          <a:p>
            <a:r>
              <a:rPr lang="en-US" dirty="0"/>
              <a:t>Imp -&gt; label </a:t>
            </a:r>
            <a:r>
              <a:rPr lang="en-US" dirty="0" err="1"/>
              <a:t>disrtrituon</a:t>
            </a:r>
            <a:r>
              <a:rPr lang="en-US" dirty="0"/>
              <a:t> </a:t>
            </a:r>
            <a:r>
              <a:rPr lang="en-US" dirty="0" err="1"/>
              <a:t>ın</a:t>
            </a:r>
            <a:r>
              <a:rPr lang="en-US" dirty="0"/>
              <a:t> </a:t>
            </a:r>
            <a:r>
              <a:rPr lang="en-US" dirty="0" err="1"/>
              <a:t>değişimini</a:t>
            </a:r>
            <a:r>
              <a:rPr lang="en-US" dirty="0"/>
              <a:t> monitor </a:t>
            </a:r>
            <a:r>
              <a:rPr lang="en-US" dirty="0" err="1"/>
              <a:t>edebilirsin</a:t>
            </a:r>
            <a:r>
              <a:rPr lang="en-US" dirty="0"/>
              <a:t>. </a:t>
            </a:r>
            <a:r>
              <a:rPr lang="en-US" dirty="0" err="1"/>
              <a:t>Birşeylerin</a:t>
            </a:r>
            <a:r>
              <a:rPr lang="en-US" dirty="0"/>
              <a:t> </a:t>
            </a:r>
            <a:r>
              <a:rPr lang="en-US" dirty="0" err="1"/>
              <a:t>değiştini</a:t>
            </a:r>
            <a:r>
              <a:rPr lang="en-US" dirty="0"/>
              <a:t> </a:t>
            </a:r>
            <a:r>
              <a:rPr lang="en-US" dirty="0" err="1"/>
              <a:t>gösterir</a:t>
            </a:r>
            <a:r>
              <a:rPr lang="en-US" dirty="0"/>
              <a:t>. </a:t>
            </a:r>
            <a:r>
              <a:rPr lang="en-US" dirty="0" err="1"/>
              <a:t>Doalylı</a:t>
            </a:r>
            <a:r>
              <a:rPr lang="en-US" dirty="0"/>
              <a:t> </a:t>
            </a:r>
            <a:r>
              <a:rPr lang="en-US" dirty="0" err="1"/>
              <a:t>metriklerin</a:t>
            </a:r>
            <a:r>
              <a:rPr lang="en-US" dirty="0"/>
              <a:t> </a:t>
            </a:r>
            <a:r>
              <a:rPr lang="en-US" dirty="0" err="1"/>
              <a:t>takibi</a:t>
            </a:r>
            <a:r>
              <a:rPr lang="en-US" dirty="0"/>
              <a:t>. </a:t>
            </a:r>
            <a:r>
              <a:rPr lang="en-US" dirty="0" err="1"/>
              <a:t>Örneğin</a:t>
            </a:r>
            <a:r>
              <a:rPr lang="en-US" dirty="0"/>
              <a:t> call </a:t>
            </a:r>
            <a:r>
              <a:rPr lang="en-US" dirty="0" err="1"/>
              <a:t>cente</a:t>
            </a:r>
            <a:r>
              <a:rPr lang="en-US" dirty="0"/>
              <a:t> </a:t>
            </a:r>
            <a:r>
              <a:rPr lang="en-US" dirty="0" err="1"/>
              <a:t>aramalarını</a:t>
            </a:r>
            <a:r>
              <a:rPr lang="en-US" dirty="0"/>
              <a:t> </a:t>
            </a:r>
            <a:r>
              <a:rPr lang="en-US" dirty="0" err="1"/>
              <a:t>artması</a:t>
            </a:r>
            <a:r>
              <a:rPr lang="en-US" dirty="0"/>
              <a:t>, </a:t>
            </a:r>
            <a:r>
              <a:rPr lang="en-US" dirty="0" err="1"/>
              <a:t>başvuruların</a:t>
            </a:r>
            <a:r>
              <a:rPr lang="en-US" dirty="0"/>
              <a:t> /</a:t>
            </a:r>
            <a:r>
              <a:rPr lang="en-US" dirty="0" err="1"/>
              <a:t>uygun</a:t>
            </a:r>
            <a:r>
              <a:rPr lang="en-US" dirty="0"/>
              <a:t> </a:t>
            </a:r>
            <a:r>
              <a:rPr lang="en-US" dirty="0" err="1"/>
              <a:t>başvurların</a:t>
            </a:r>
            <a:r>
              <a:rPr lang="en-US" dirty="0"/>
              <a:t> </a:t>
            </a:r>
            <a:r>
              <a:rPr lang="en-US" dirty="0" err="1"/>
              <a:t>azalması</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169466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4224222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err="1">
                <a:solidFill>
                  <a:srgbClr val="D1D5DB"/>
                </a:solidFill>
                <a:effectLst/>
                <a:latin typeface="Söhne"/>
              </a:rPr>
              <a:t>Token'ları</a:t>
            </a:r>
            <a:r>
              <a:rPr lang="en-US" b="0" i="0" dirty="0">
                <a:solidFill>
                  <a:srgbClr val="D1D5DB"/>
                </a:solidFill>
                <a:effectLst/>
                <a:latin typeface="Söhne"/>
              </a:rPr>
              <a:t> </a:t>
            </a:r>
            <a:r>
              <a:rPr lang="en-US" b="0" i="0" dirty="0" err="1">
                <a:solidFill>
                  <a:srgbClr val="D1D5DB"/>
                </a:solidFill>
                <a:effectLst/>
                <a:latin typeface="Söhne"/>
              </a:rPr>
              <a:t>yavaşça</a:t>
            </a:r>
            <a:r>
              <a:rPr lang="en-US" b="0" i="0" dirty="0">
                <a:solidFill>
                  <a:srgbClr val="D1D5DB"/>
                </a:solidFill>
                <a:effectLst/>
                <a:latin typeface="Söhne"/>
              </a:rPr>
              <a:t> </a:t>
            </a:r>
            <a:r>
              <a:rPr lang="en-US" b="0" i="0" dirty="0" err="1">
                <a:solidFill>
                  <a:srgbClr val="D1D5DB"/>
                </a:solidFill>
                <a:effectLst/>
                <a:latin typeface="Söhne"/>
              </a:rPr>
              <a:t>değiştirin</a:t>
            </a:r>
            <a:r>
              <a:rPr lang="en-US" b="0" i="0" dirty="0">
                <a:solidFill>
                  <a:srgbClr val="D1D5DB"/>
                </a:solidFill>
                <a:effectLst/>
                <a:latin typeface="Söhne"/>
              </a:rPr>
              <a:t>: </a:t>
            </a:r>
            <a:r>
              <a:rPr lang="en-US" b="0" i="0" dirty="0" err="1">
                <a:solidFill>
                  <a:srgbClr val="D1D5DB"/>
                </a:solidFill>
                <a:effectLst/>
                <a:latin typeface="Söhne"/>
              </a:rPr>
              <a:t>Baseline'a</a:t>
            </a:r>
            <a:r>
              <a:rPr lang="en-US" b="0" i="0" dirty="0">
                <a:solidFill>
                  <a:srgbClr val="D1D5DB"/>
                </a:solidFill>
                <a:effectLst/>
                <a:latin typeface="Söhne"/>
              </a:rPr>
              <a:t> </a:t>
            </a:r>
            <a:r>
              <a:rPr lang="en-US" b="0" i="0" dirty="0" err="1">
                <a:solidFill>
                  <a:srgbClr val="D1D5DB"/>
                </a:solidFill>
                <a:effectLst/>
                <a:latin typeface="Söhne"/>
              </a:rPr>
              <a:t>doğru</a:t>
            </a:r>
            <a:r>
              <a:rPr lang="en-US" b="0" i="0" dirty="0">
                <a:solidFill>
                  <a:srgbClr val="D1D5DB"/>
                </a:solidFill>
                <a:effectLst/>
                <a:latin typeface="Söhne"/>
              </a:rPr>
              <a:t> </a:t>
            </a:r>
            <a:r>
              <a:rPr lang="en-US" b="0" i="0" dirty="0" err="1">
                <a:solidFill>
                  <a:srgbClr val="D1D5DB"/>
                </a:solidFill>
                <a:effectLst/>
                <a:latin typeface="Söhne"/>
              </a:rPr>
              <a:t>ilerleyerek</a:t>
            </a:r>
            <a:r>
              <a:rPr lang="en-US" b="0" i="0" dirty="0">
                <a:solidFill>
                  <a:srgbClr val="D1D5DB"/>
                </a:solidFill>
                <a:effectLst/>
                <a:latin typeface="Söhne"/>
              </a:rPr>
              <a:t> </a:t>
            </a:r>
            <a:r>
              <a:rPr lang="en-US" b="0" i="0" dirty="0" err="1">
                <a:solidFill>
                  <a:srgbClr val="D1D5DB"/>
                </a:solidFill>
                <a:effectLst/>
                <a:latin typeface="Söhne"/>
              </a:rPr>
              <a:t>girdi</a:t>
            </a:r>
            <a:r>
              <a:rPr lang="en-US" b="0" i="0" dirty="0">
                <a:solidFill>
                  <a:srgbClr val="D1D5DB"/>
                </a:solidFill>
                <a:effectLst/>
                <a:latin typeface="Söhne"/>
              </a:rPr>
              <a:t> </a:t>
            </a:r>
            <a:r>
              <a:rPr lang="en-US" b="0" i="0" dirty="0" err="1">
                <a:solidFill>
                  <a:srgbClr val="D1D5DB"/>
                </a:solidFill>
                <a:effectLst/>
                <a:latin typeface="Söhne"/>
              </a:rPr>
              <a:t>token'larını</a:t>
            </a:r>
            <a:r>
              <a:rPr lang="en-US" b="0" i="0" dirty="0">
                <a:solidFill>
                  <a:srgbClr val="D1D5DB"/>
                </a:solidFill>
                <a:effectLst/>
                <a:latin typeface="Söhne"/>
              </a:rPr>
              <a:t> </a:t>
            </a:r>
            <a:r>
              <a:rPr lang="en-US" b="0" i="0" dirty="0" err="1">
                <a:solidFill>
                  <a:srgbClr val="D1D5DB"/>
                </a:solidFill>
                <a:effectLst/>
                <a:latin typeface="Söhne"/>
              </a:rPr>
              <a:t>adım</a:t>
            </a:r>
            <a:r>
              <a:rPr lang="en-US" b="0" i="0" dirty="0">
                <a:solidFill>
                  <a:srgbClr val="D1D5DB"/>
                </a:solidFill>
                <a:effectLst/>
                <a:latin typeface="Söhne"/>
              </a:rPr>
              <a:t> </a:t>
            </a:r>
            <a:r>
              <a:rPr lang="en-US" b="0" i="0" dirty="0" err="1">
                <a:solidFill>
                  <a:srgbClr val="D1D5DB"/>
                </a:solidFill>
                <a:effectLst/>
                <a:latin typeface="Söhne"/>
              </a:rPr>
              <a:t>adım</a:t>
            </a:r>
            <a:r>
              <a:rPr lang="en-US" b="0" i="0" dirty="0">
                <a:solidFill>
                  <a:srgbClr val="D1D5DB"/>
                </a:solidFill>
                <a:effectLst/>
                <a:latin typeface="Söhne"/>
              </a:rPr>
              <a:t> </a:t>
            </a:r>
            <a:r>
              <a:rPr lang="en-US" b="0" i="0" dirty="0" err="1">
                <a:solidFill>
                  <a:srgbClr val="D1D5DB"/>
                </a:solidFill>
                <a:effectLst/>
                <a:latin typeface="Söhne"/>
              </a:rPr>
              <a:t>değiştiririz</a:t>
            </a:r>
            <a:r>
              <a:rPr lang="en-US" b="0" i="0" dirty="0">
                <a:solidFill>
                  <a:srgbClr val="D1D5DB"/>
                </a:solidFill>
                <a:effectLst/>
                <a:latin typeface="Söhne"/>
              </a:rPr>
              <a:t>.</a:t>
            </a:r>
          </a:p>
          <a:p>
            <a:pPr algn="l">
              <a:buFont typeface="+mj-lt"/>
              <a:buAutoNum type="arabicPeriod"/>
            </a:pPr>
            <a:r>
              <a:rPr lang="en-US" b="0" i="0" dirty="0">
                <a:solidFill>
                  <a:srgbClr val="D1D5DB"/>
                </a:solidFill>
                <a:effectLst/>
                <a:latin typeface="Söhne"/>
              </a:rPr>
              <a:t>Her </a:t>
            </a:r>
            <a:r>
              <a:rPr lang="en-US" b="0" i="0" dirty="0" err="1">
                <a:solidFill>
                  <a:srgbClr val="D1D5DB"/>
                </a:solidFill>
                <a:effectLst/>
                <a:latin typeface="Söhne"/>
              </a:rPr>
              <a:t>adımda</a:t>
            </a:r>
            <a:r>
              <a:rPr lang="en-US" b="0" i="0" dirty="0">
                <a:solidFill>
                  <a:srgbClr val="D1D5DB"/>
                </a:solidFill>
                <a:effectLst/>
                <a:latin typeface="Söhne"/>
              </a:rPr>
              <a:t> </a:t>
            </a:r>
            <a:r>
              <a:rPr lang="en-US" b="0" i="0" dirty="0" err="1">
                <a:solidFill>
                  <a:srgbClr val="D1D5DB"/>
                </a:solidFill>
                <a:effectLst/>
                <a:latin typeface="Söhne"/>
              </a:rPr>
              <a:t>tahmin</a:t>
            </a:r>
            <a:r>
              <a:rPr lang="en-US" b="0" i="0" dirty="0">
                <a:solidFill>
                  <a:srgbClr val="D1D5DB"/>
                </a:solidFill>
                <a:effectLst/>
                <a:latin typeface="Söhne"/>
              </a:rPr>
              <a:t> </a:t>
            </a:r>
            <a:r>
              <a:rPr lang="en-US" b="0" i="0" dirty="0" err="1">
                <a:solidFill>
                  <a:srgbClr val="D1D5DB"/>
                </a:solidFill>
                <a:effectLst/>
                <a:latin typeface="Söhne"/>
              </a:rPr>
              <a:t>yapın</a:t>
            </a:r>
            <a:r>
              <a:rPr lang="en-US" b="0" i="0" dirty="0">
                <a:solidFill>
                  <a:srgbClr val="D1D5DB"/>
                </a:solidFill>
                <a:effectLst/>
                <a:latin typeface="Söhne"/>
              </a:rPr>
              <a:t>: Her </a:t>
            </a:r>
            <a:r>
              <a:rPr lang="en-US" b="0" i="0" dirty="0" err="1">
                <a:solidFill>
                  <a:srgbClr val="D1D5DB"/>
                </a:solidFill>
                <a:effectLst/>
                <a:latin typeface="Söhne"/>
              </a:rPr>
              <a:t>ara</a:t>
            </a:r>
            <a:r>
              <a:rPr lang="en-US" b="0" i="0" dirty="0">
                <a:solidFill>
                  <a:srgbClr val="D1D5DB"/>
                </a:solidFill>
                <a:effectLst/>
                <a:latin typeface="Söhne"/>
              </a:rPr>
              <a:t> </a:t>
            </a:r>
            <a:r>
              <a:rPr lang="en-US" b="0" i="0" dirty="0" err="1">
                <a:solidFill>
                  <a:srgbClr val="D1D5DB"/>
                </a:solidFill>
                <a:effectLst/>
                <a:latin typeface="Söhne"/>
              </a:rPr>
              <a:t>adımda</a:t>
            </a:r>
            <a:r>
              <a:rPr lang="en-US" b="0" i="0" dirty="0">
                <a:solidFill>
                  <a:srgbClr val="D1D5DB"/>
                </a:solidFill>
                <a:effectLst/>
                <a:latin typeface="Söhne"/>
              </a:rPr>
              <a:t>, </a:t>
            </a:r>
            <a:r>
              <a:rPr lang="en-US" b="0" i="0" dirty="0" err="1">
                <a:solidFill>
                  <a:srgbClr val="D1D5DB"/>
                </a:solidFill>
                <a:effectLst/>
                <a:latin typeface="Söhne"/>
              </a:rPr>
              <a:t>değiştirilmiş</a:t>
            </a:r>
            <a:r>
              <a:rPr lang="en-US" b="0" i="0" dirty="0">
                <a:solidFill>
                  <a:srgbClr val="D1D5DB"/>
                </a:solidFill>
                <a:effectLst/>
                <a:latin typeface="Söhne"/>
              </a:rPr>
              <a:t> </a:t>
            </a:r>
            <a:r>
              <a:rPr lang="en-US" b="0" i="0" dirty="0" err="1">
                <a:solidFill>
                  <a:srgbClr val="D1D5DB"/>
                </a:solidFill>
                <a:effectLst/>
                <a:latin typeface="Söhne"/>
              </a:rPr>
              <a:t>token'ları</a:t>
            </a:r>
            <a:r>
              <a:rPr lang="en-US" b="0" i="0" dirty="0">
                <a:solidFill>
                  <a:srgbClr val="D1D5DB"/>
                </a:solidFill>
                <a:effectLst/>
                <a:latin typeface="Söhne"/>
              </a:rPr>
              <a:t> </a:t>
            </a:r>
            <a:r>
              <a:rPr lang="en-US" b="0" i="0" dirty="0" err="1">
                <a:solidFill>
                  <a:srgbClr val="D1D5DB"/>
                </a:solidFill>
                <a:effectLst/>
                <a:latin typeface="Söhne"/>
              </a:rPr>
              <a:t>BERT'e</a:t>
            </a:r>
            <a:r>
              <a:rPr lang="en-US" b="0" i="0" dirty="0">
                <a:solidFill>
                  <a:srgbClr val="D1D5DB"/>
                </a:solidFill>
                <a:effectLst/>
                <a:latin typeface="Söhne"/>
              </a:rPr>
              <a:t> </a:t>
            </a:r>
            <a:r>
              <a:rPr lang="en-US" b="0" i="0" dirty="0" err="1">
                <a:solidFill>
                  <a:srgbClr val="D1D5DB"/>
                </a:solidFill>
                <a:effectLst/>
                <a:latin typeface="Söhne"/>
              </a:rPr>
              <a:t>vererek</a:t>
            </a:r>
            <a:r>
              <a:rPr lang="en-US" b="0" i="0" dirty="0">
                <a:solidFill>
                  <a:srgbClr val="D1D5DB"/>
                </a:solidFill>
                <a:effectLst/>
                <a:latin typeface="Söhne"/>
              </a:rPr>
              <a:t> </a:t>
            </a:r>
            <a:r>
              <a:rPr lang="en-US" b="0" i="0" dirty="0" err="1">
                <a:solidFill>
                  <a:srgbClr val="D1D5DB"/>
                </a:solidFill>
                <a:effectLst/>
                <a:latin typeface="Söhne"/>
              </a:rPr>
              <a:t>tahminler</a:t>
            </a:r>
            <a:r>
              <a:rPr lang="en-US" b="0" i="0" dirty="0">
                <a:solidFill>
                  <a:srgbClr val="D1D5DB"/>
                </a:solidFill>
                <a:effectLst/>
                <a:latin typeface="Söhne"/>
              </a:rPr>
              <a:t> </a:t>
            </a:r>
            <a:r>
              <a:rPr lang="en-US" b="0" i="0" dirty="0" err="1">
                <a:solidFill>
                  <a:srgbClr val="D1D5DB"/>
                </a:solidFill>
                <a:effectLst/>
                <a:latin typeface="Söhne"/>
              </a:rPr>
              <a:t>alırız</a:t>
            </a:r>
            <a:r>
              <a:rPr lang="en-US" b="0" i="0" dirty="0">
                <a:solidFill>
                  <a:srgbClr val="D1D5DB"/>
                </a:solidFill>
                <a:effectLst/>
                <a:latin typeface="Söhne"/>
              </a:rPr>
              <a:t>. Bu </a:t>
            </a:r>
            <a:r>
              <a:rPr lang="en-US" b="0" i="0" dirty="0" err="1">
                <a:solidFill>
                  <a:srgbClr val="D1D5DB"/>
                </a:solidFill>
                <a:effectLst/>
                <a:latin typeface="Söhne"/>
              </a:rPr>
              <a:t>tahminler</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sınıflar</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olasılıklar</a:t>
            </a:r>
            <a:r>
              <a:rPr lang="en-US" b="0" i="0" dirty="0">
                <a:solidFill>
                  <a:srgbClr val="D1D5DB"/>
                </a:solidFill>
                <a:effectLst/>
                <a:latin typeface="Söhne"/>
              </a:rPr>
              <a:t> </a:t>
            </a:r>
            <a:r>
              <a:rPr lang="en-US" b="0" i="0" dirty="0" err="1">
                <a:solidFill>
                  <a:srgbClr val="D1D5DB"/>
                </a:solidFill>
                <a:effectLst/>
                <a:latin typeface="Söhne"/>
              </a:rPr>
              <a:t>olabilir</a:t>
            </a:r>
            <a:r>
              <a:rPr lang="en-US" b="0" i="0" dirty="0">
                <a:solidFill>
                  <a:srgbClr val="D1D5DB"/>
                </a:solidFill>
                <a:effectLst/>
                <a:latin typeface="Söhne"/>
              </a:rPr>
              <a:t>.</a:t>
            </a:r>
          </a:p>
          <a:p>
            <a:pPr algn="l">
              <a:buFont typeface="+mj-lt"/>
              <a:buAutoNum type="arabicPeriod"/>
            </a:pPr>
            <a:r>
              <a:rPr lang="en-US" b="0" i="0" dirty="0">
                <a:solidFill>
                  <a:srgbClr val="D1D5DB"/>
                </a:solidFill>
                <a:effectLst/>
                <a:latin typeface="Söhne"/>
              </a:rPr>
              <a:t>Token </a:t>
            </a:r>
            <a:r>
              <a:rPr lang="en-US" b="0" i="0" dirty="0" err="1">
                <a:solidFill>
                  <a:srgbClr val="D1D5DB"/>
                </a:solidFill>
                <a:effectLst/>
                <a:latin typeface="Söhne"/>
              </a:rPr>
              <a:t>önemini</a:t>
            </a:r>
            <a:r>
              <a:rPr lang="en-US" b="0" i="0" dirty="0">
                <a:solidFill>
                  <a:srgbClr val="D1D5DB"/>
                </a:solidFill>
                <a:effectLst/>
                <a:latin typeface="Söhne"/>
              </a:rPr>
              <a:t> </a:t>
            </a:r>
            <a:r>
              <a:rPr lang="en-US" b="0" i="0" dirty="0" err="1">
                <a:solidFill>
                  <a:srgbClr val="D1D5DB"/>
                </a:solidFill>
                <a:effectLst/>
                <a:latin typeface="Söhne"/>
              </a:rPr>
              <a:t>ölçün</a:t>
            </a:r>
            <a:r>
              <a:rPr lang="en-US" b="0" i="0" dirty="0">
                <a:solidFill>
                  <a:srgbClr val="D1D5DB"/>
                </a:solidFill>
                <a:effectLst/>
                <a:latin typeface="Söhne"/>
              </a:rPr>
              <a:t>: </a:t>
            </a:r>
            <a:r>
              <a:rPr lang="en-US" b="0" i="0" dirty="0" err="1">
                <a:solidFill>
                  <a:srgbClr val="D1D5DB"/>
                </a:solidFill>
                <a:effectLst/>
                <a:latin typeface="Söhne"/>
              </a:rPr>
              <a:t>Token'ların</a:t>
            </a:r>
            <a:r>
              <a:rPr lang="en-US" b="0" i="0" dirty="0">
                <a:solidFill>
                  <a:srgbClr val="D1D5DB"/>
                </a:solidFill>
                <a:effectLst/>
                <a:latin typeface="Söhne"/>
              </a:rPr>
              <a:t> </a:t>
            </a:r>
            <a:r>
              <a:rPr lang="en-US" b="0" i="0" dirty="0" err="1">
                <a:solidFill>
                  <a:srgbClr val="D1D5DB"/>
                </a:solidFill>
                <a:effectLst/>
                <a:latin typeface="Söhne"/>
              </a:rPr>
              <a:t>önemini</a:t>
            </a:r>
            <a:r>
              <a:rPr lang="en-US" b="0" i="0" dirty="0">
                <a:solidFill>
                  <a:srgbClr val="D1D5DB"/>
                </a:solidFill>
                <a:effectLst/>
                <a:latin typeface="Söhne"/>
              </a:rPr>
              <a:t> </a:t>
            </a:r>
            <a:r>
              <a:rPr lang="en-US" b="0" i="0" dirty="0" err="1">
                <a:solidFill>
                  <a:srgbClr val="D1D5DB"/>
                </a:solidFill>
                <a:effectLst/>
                <a:latin typeface="Söhne"/>
              </a:rPr>
              <a:t>hesaplamak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token'ları</a:t>
            </a:r>
            <a:r>
              <a:rPr lang="en-US" b="0" i="0" dirty="0">
                <a:solidFill>
                  <a:srgbClr val="D1D5DB"/>
                </a:solidFill>
                <a:effectLst/>
                <a:latin typeface="Söhne"/>
              </a:rPr>
              <a:t> </a:t>
            </a:r>
            <a:r>
              <a:rPr lang="en-US" b="0" i="0" dirty="0" err="1">
                <a:solidFill>
                  <a:srgbClr val="D1D5DB"/>
                </a:solidFill>
                <a:effectLst/>
                <a:latin typeface="Söhne"/>
              </a:rPr>
              <a:t>değiştirirken</a:t>
            </a:r>
            <a:r>
              <a:rPr lang="en-US" b="0" i="0" dirty="0">
                <a:solidFill>
                  <a:srgbClr val="D1D5DB"/>
                </a:solidFill>
                <a:effectLst/>
                <a:latin typeface="Söhne"/>
              </a:rPr>
              <a:t> </a:t>
            </a:r>
            <a:r>
              <a:rPr lang="en-US" b="0" i="0" dirty="0" err="1">
                <a:solidFill>
                  <a:srgbClr val="D1D5DB"/>
                </a:solidFill>
                <a:effectLst/>
                <a:latin typeface="Söhne"/>
              </a:rPr>
              <a:t>tahminlerin</a:t>
            </a:r>
            <a:r>
              <a:rPr lang="en-US" b="0" i="0" dirty="0">
                <a:solidFill>
                  <a:srgbClr val="D1D5DB"/>
                </a:solidFill>
                <a:effectLst/>
                <a:latin typeface="Söhne"/>
              </a:rPr>
              <a:t> ne </a:t>
            </a:r>
            <a:r>
              <a:rPr lang="en-US" b="0" i="0" dirty="0" err="1">
                <a:solidFill>
                  <a:srgbClr val="D1D5DB"/>
                </a:solidFill>
                <a:effectLst/>
                <a:latin typeface="Söhne"/>
              </a:rPr>
              <a:t>kadar</a:t>
            </a:r>
            <a:r>
              <a:rPr lang="en-US" b="0" i="0" dirty="0">
                <a:solidFill>
                  <a:srgbClr val="D1D5DB"/>
                </a:solidFill>
                <a:effectLst/>
                <a:latin typeface="Söhne"/>
              </a:rPr>
              <a:t> </a:t>
            </a:r>
            <a:r>
              <a:rPr lang="en-US" b="0" i="0" dirty="0" err="1">
                <a:solidFill>
                  <a:srgbClr val="D1D5DB"/>
                </a:solidFill>
                <a:effectLst/>
                <a:latin typeface="Söhne"/>
              </a:rPr>
              <a:t>değiştiğine</a:t>
            </a:r>
            <a:r>
              <a:rPr lang="en-US" b="0" i="0" dirty="0">
                <a:solidFill>
                  <a:srgbClr val="D1D5DB"/>
                </a:solidFill>
                <a:effectLst/>
                <a:latin typeface="Söhne"/>
              </a:rPr>
              <a:t> </a:t>
            </a:r>
            <a:r>
              <a:rPr lang="en-US" b="0" i="0" dirty="0" err="1">
                <a:solidFill>
                  <a:srgbClr val="D1D5DB"/>
                </a:solidFill>
                <a:effectLst/>
                <a:latin typeface="Söhne"/>
              </a:rPr>
              <a:t>bakarız</a:t>
            </a:r>
            <a:r>
              <a:rPr lang="en-US" b="0" i="0" dirty="0">
                <a:solidFill>
                  <a:srgbClr val="D1D5DB"/>
                </a:solidFill>
                <a:effectLst/>
                <a:latin typeface="Söhne"/>
              </a:rPr>
              <a:t>. </a:t>
            </a:r>
            <a:r>
              <a:rPr lang="en-US" b="0" i="0" dirty="0" err="1">
                <a:solidFill>
                  <a:srgbClr val="D1D5DB"/>
                </a:solidFill>
                <a:effectLst/>
                <a:latin typeface="Söhne"/>
              </a:rPr>
              <a:t>Modelin</a:t>
            </a:r>
            <a:r>
              <a:rPr lang="en-US" b="0" i="0" dirty="0">
                <a:solidFill>
                  <a:srgbClr val="D1D5DB"/>
                </a:solidFill>
                <a:effectLst/>
                <a:latin typeface="Söhne"/>
              </a:rPr>
              <a:t> </a:t>
            </a:r>
            <a:r>
              <a:rPr lang="en-US" b="0" i="0" dirty="0" err="1">
                <a:solidFill>
                  <a:srgbClr val="D1D5DB"/>
                </a:solidFill>
                <a:effectLst/>
                <a:latin typeface="Söhne"/>
              </a:rPr>
              <a:t>çıktısının</a:t>
            </a:r>
            <a:r>
              <a:rPr lang="en-US" b="0" i="0" dirty="0">
                <a:solidFill>
                  <a:srgbClr val="D1D5DB"/>
                </a:solidFill>
                <a:effectLst/>
                <a:latin typeface="Söhne"/>
              </a:rPr>
              <a:t> token </a:t>
            </a:r>
            <a:r>
              <a:rPr lang="en-US" b="0" i="0" dirty="0" err="1">
                <a:solidFill>
                  <a:srgbClr val="D1D5DB"/>
                </a:solidFill>
                <a:effectLst/>
                <a:latin typeface="Söhne"/>
              </a:rPr>
              <a:t>temsilindeki</a:t>
            </a:r>
            <a:r>
              <a:rPr lang="en-US" b="0" i="0" dirty="0">
                <a:solidFill>
                  <a:srgbClr val="D1D5DB"/>
                </a:solidFill>
                <a:effectLst/>
                <a:latin typeface="Söhne"/>
              </a:rPr>
              <a:t> </a:t>
            </a:r>
            <a:r>
              <a:rPr lang="en-US" b="0" i="0" dirty="0" err="1">
                <a:solidFill>
                  <a:srgbClr val="D1D5DB"/>
                </a:solidFill>
                <a:effectLst/>
                <a:latin typeface="Söhne"/>
              </a:rPr>
              <a:t>değişikliklere</a:t>
            </a:r>
            <a:r>
              <a:rPr lang="en-US" b="0" i="0" dirty="0">
                <a:solidFill>
                  <a:srgbClr val="D1D5DB"/>
                </a:solidFill>
                <a:effectLst/>
                <a:latin typeface="Söhne"/>
              </a:rPr>
              <a:t> ne </a:t>
            </a:r>
            <a:r>
              <a:rPr lang="en-US" b="0" i="0" dirty="0" err="1">
                <a:solidFill>
                  <a:srgbClr val="D1D5DB"/>
                </a:solidFill>
                <a:effectLst/>
                <a:latin typeface="Söhne"/>
              </a:rPr>
              <a:t>kadar</a:t>
            </a:r>
            <a:r>
              <a:rPr lang="en-US" b="0" i="0" dirty="0">
                <a:solidFill>
                  <a:srgbClr val="D1D5DB"/>
                </a:solidFill>
                <a:effectLst/>
                <a:latin typeface="Söhne"/>
              </a:rPr>
              <a:t> </a:t>
            </a:r>
            <a:r>
              <a:rPr lang="en-US" b="0" i="0" dirty="0" err="1">
                <a:solidFill>
                  <a:srgbClr val="D1D5DB"/>
                </a:solidFill>
                <a:effectLst/>
                <a:latin typeface="Söhne"/>
              </a:rPr>
              <a:t>hassas</a:t>
            </a:r>
            <a:r>
              <a:rPr lang="en-US" b="0" i="0" dirty="0">
                <a:solidFill>
                  <a:srgbClr val="D1D5DB"/>
                </a:solidFill>
                <a:effectLst/>
                <a:latin typeface="Söhne"/>
              </a:rPr>
              <a:t> </a:t>
            </a:r>
            <a:r>
              <a:rPr lang="en-US" b="0" i="0" dirty="0" err="1">
                <a:solidFill>
                  <a:srgbClr val="D1D5DB"/>
                </a:solidFill>
                <a:effectLst/>
                <a:latin typeface="Söhne"/>
              </a:rPr>
              <a:t>olduğunu</a:t>
            </a:r>
            <a:r>
              <a:rPr lang="en-US" b="0" i="0" dirty="0">
                <a:solidFill>
                  <a:srgbClr val="D1D5DB"/>
                </a:solidFill>
                <a:effectLst/>
                <a:latin typeface="Söhne"/>
              </a:rPr>
              <a:t> </a:t>
            </a:r>
            <a:r>
              <a:rPr lang="en-US" b="0" i="0" dirty="0" err="1">
                <a:solidFill>
                  <a:srgbClr val="D1D5DB"/>
                </a:solidFill>
                <a:effectLst/>
                <a:latin typeface="Söhne"/>
              </a:rPr>
              <a:t>düşünürüz</a:t>
            </a:r>
            <a:r>
              <a:rPr lang="en-US" b="0" i="0" dirty="0">
                <a:solidFill>
                  <a:srgbClr val="D1D5DB"/>
                </a:solidFill>
                <a:effectLst/>
                <a:latin typeface="Söhne"/>
              </a:rPr>
              <a:t>.</a:t>
            </a:r>
          </a:p>
          <a:p>
            <a:pPr algn="l">
              <a:buFont typeface="+mj-lt"/>
              <a:buAutoNum type="arabicPeriod"/>
            </a:pPr>
            <a:r>
              <a:rPr lang="en-US" b="0" i="0" dirty="0">
                <a:solidFill>
                  <a:srgbClr val="D1D5DB"/>
                </a:solidFill>
                <a:effectLst/>
                <a:latin typeface="Söhne"/>
              </a:rPr>
              <a:t>Token </a:t>
            </a:r>
            <a:r>
              <a:rPr lang="en-US" b="0" i="0" dirty="0" err="1">
                <a:solidFill>
                  <a:srgbClr val="D1D5DB"/>
                </a:solidFill>
                <a:effectLst/>
                <a:latin typeface="Söhne"/>
              </a:rPr>
              <a:t>önemini</a:t>
            </a:r>
            <a:r>
              <a:rPr lang="en-US" b="0" i="0" dirty="0">
                <a:solidFill>
                  <a:srgbClr val="D1D5DB"/>
                </a:solidFill>
                <a:effectLst/>
                <a:latin typeface="Söhne"/>
              </a:rPr>
              <a:t> </a:t>
            </a:r>
            <a:r>
              <a:rPr lang="en-US" b="0" i="0" dirty="0" err="1">
                <a:solidFill>
                  <a:srgbClr val="D1D5DB"/>
                </a:solidFill>
                <a:effectLst/>
                <a:latin typeface="Söhne"/>
              </a:rPr>
              <a:t>birleştirin</a:t>
            </a:r>
            <a:r>
              <a:rPr lang="en-US" b="0" i="0" dirty="0">
                <a:solidFill>
                  <a:srgbClr val="D1D5DB"/>
                </a:solidFill>
                <a:effectLst/>
                <a:latin typeface="Söhne"/>
              </a:rPr>
              <a:t>: Her </a:t>
            </a:r>
            <a:r>
              <a:rPr lang="en-US" b="0" i="0" dirty="0" err="1">
                <a:solidFill>
                  <a:srgbClr val="D1D5DB"/>
                </a:solidFill>
                <a:effectLst/>
                <a:latin typeface="Söhne"/>
              </a:rPr>
              <a:t>token'ın</a:t>
            </a:r>
            <a:r>
              <a:rPr lang="en-US" b="0" i="0" dirty="0">
                <a:solidFill>
                  <a:srgbClr val="D1D5DB"/>
                </a:solidFill>
                <a:effectLst/>
                <a:latin typeface="Söhne"/>
              </a:rPr>
              <a:t> </a:t>
            </a:r>
            <a:r>
              <a:rPr lang="en-US" b="0" i="0" dirty="0" err="1">
                <a:solidFill>
                  <a:srgbClr val="D1D5DB"/>
                </a:solidFill>
                <a:effectLst/>
                <a:latin typeface="Söhne"/>
              </a:rPr>
              <a:t>önem</a:t>
            </a:r>
            <a:r>
              <a:rPr lang="en-US" b="0" i="0" dirty="0">
                <a:solidFill>
                  <a:srgbClr val="D1D5DB"/>
                </a:solidFill>
                <a:effectLst/>
                <a:latin typeface="Söhne"/>
              </a:rPr>
              <a:t> </a:t>
            </a:r>
            <a:r>
              <a:rPr lang="en-US" b="0" i="0" dirty="0" err="1">
                <a:solidFill>
                  <a:srgbClr val="D1D5DB"/>
                </a:solidFill>
                <a:effectLst/>
                <a:latin typeface="Söhne"/>
              </a:rPr>
              <a:t>puanlarını</a:t>
            </a:r>
            <a:r>
              <a:rPr lang="en-US" b="0" i="0" dirty="0">
                <a:solidFill>
                  <a:srgbClr val="D1D5DB"/>
                </a:solidFill>
                <a:effectLst/>
                <a:latin typeface="Söhne"/>
              </a:rPr>
              <a:t> </a:t>
            </a:r>
            <a:r>
              <a:rPr lang="en-US" b="0" i="0" dirty="0" err="1">
                <a:solidFill>
                  <a:srgbClr val="D1D5DB"/>
                </a:solidFill>
                <a:effectLst/>
                <a:latin typeface="Söhne"/>
              </a:rPr>
              <a:t>toplar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ortalarız</a:t>
            </a:r>
            <a:r>
              <a:rPr lang="en-US" b="0" i="0" dirty="0">
                <a:solidFill>
                  <a:srgbClr val="D1D5DB"/>
                </a:solidFill>
                <a:effectLst/>
                <a:latin typeface="Söhne"/>
              </a:rPr>
              <a:t>, </a:t>
            </a:r>
            <a:r>
              <a:rPr lang="en-US" b="0" i="0" dirty="0" err="1">
                <a:solidFill>
                  <a:srgbClr val="D1D5DB"/>
                </a:solidFill>
                <a:effectLst/>
                <a:latin typeface="Söhne"/>
              </a:rPr>
              <a:t>böylece</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dizisi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genel</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önem</a:t>
            </a:r>
            <a:r>
              <a:rPr lang="en-US" b="0" i="0" dirty="0">
                <a:solidFill>
                  <a:srgbClr val="D1D5DB"/>
                </a:solidFill>
                <a:effectLst/>
                <a:latin typeface="Söhne"/>
              </a:rPr>
              <a:t> </a:t>
            </a:r>
            <a:r>
              <a:rPr lang="en-US" b="0" i="0" dirty="0" err="1">
                <a:solidFill>
                  <a:srgbClr val="D1D5DB"/>
                </a:solidFill>
                <a:effectLst/>
                <a:latin typeface="Söhne"/>
              </a:rPr>
              <a:t>ölçüsü</a:t>
            </a:r>
            <a:r>
              <a:rPr lang="en-US" b="0" i="0" dirty="0">
                <a:solidFill>
                  <a:srgbClr val="D1D5DB"/>
                </a:solidFill>
                <a:effectLst/>
                <a:latin typeface="Söhne"/>
              </a:rPr>
              <a:t> </a:t>
            </a:r>
            <a:r>
              <a:rPr lang="en-US" b="0" i="0" dirty="0" err="1">
                <a:solidFill>
                  <a:srgbClr val="D1D5DB"/>
                </a:solidFill>
                <a:effectLst/>
                <a:latin typeface="Söhne"/>
              </a:rPr>
              <a:t>elde</a:t>
            </a:r>
            <a:r>
              <a:rPr lang="en-US" b="0" i="0" dirty="0">
                <a:solidFill>
                  <a:srgbClr val="D1D5DB"/>
                </a:solidFill>
                <a:effectLst/>
                <a:latin typeface="Söhne"/>
              </a:rPr>
              <a:t> </a:t>
            </a:r>
            <a:r>
              <a:rPr lang="en-US" b="0" i="0" dirty="0" err="1">
                <a:solidFill>
                  <a:srgbClr val="D1D5DB"/>
                </a:solidFill>
                <a:effectLst/>
                <a:latin typeface="Söhne"/>
              </a:rPr>
              <a:t>ederiz</a:t>
            </a:r>
            <a:r>
              <a:rPr lang="en-US" b="0" i="0" dirty="0">
                <a:solidFill>
                  <a:srgbClr val="D1D5DB"/>
                </a:solidFill>
                <a:effectLst/>
                <a:latin typeface="Söhne"/>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71783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198367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1702630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2111153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Selection bias (minority groups</a:t>
            </a:r>
          </a:p>
          <a:p>
            <a:r>
              <a:rPr lang="en-US" dirty="0"/>
              <a:t>2- In its simplest form, bias arises because annotators are distracted, uninterested, or lazy about the annotation task. As a result, they choose the ‘wrong’ labels – </a:t>
            </a:r>
            <a:r>
              <a:rPr lang="en-US" dirty="0" err="1"/>
              <a:t>birden</a:t>
            </a:r>
            <a:r>
              <a:rPr lang="en-US" dirty="0"/>
              <a:t> </a:t>
            </a:r>
            <a:r>
              <a:rPr lang="en-US" dirty="0" err="1"/>
              <a:t>fazla</a:t>
            </a:r>
            <a:r>
              <a:rPr lang="en-US" dirty="0"/>
              <a:t> </a:t>
            </a:r>
            <a:r>
              <a:rPr lang="en-US" dirty="0" err="1"/>
              <a:t>kişinin</a:t>
            </a:r>
            <a:r>
              <a:rPr lang="en-US" dirty="0"/>
              <a:t> </a:t>
            </a:r>
            <a:r>
              <a:rPr lang="en-US" dirty="0" err="1"/>
              <a:t>aynı</a:t>
            </a:r>
            <a:r>
              <a:rPr lang="en-US" dirty="0"/>
              <a:t> </a:t>
            </a:r>
            <a:r>
              <a:rPr lang="en-US" dirty="0" err="1"/>
              <a:t>şeyi</a:t>
            </a:r>
            <a:r>
              <a:rPr lang="en-US" dirty="0"/>
              <a:t> </a:t>
            </a:r>
            <a:r>
              <a:rPr lang="en-US" dirty="0" err="1"/>
              <a:t>etiketlemesi</a:t>
            </a:r>
            <a:r>
              <a:rPr lang="en-US" dirty="0"/>
              <a:t>..</a:t>
            </a:r>
          </a:p>
          <a:p>
            <a:r>
              <a:rPr lang="en-US" dirty="0"/>
              <a:t>3-), gender biases in the training data</a:t>
            </a:r>
          </a:p>
          <a:p>
            <a:endParaRPr lang="en-US" b="0" i="0" dirty="0">
              <a:solidFill>
                <a:srgbClr val="D1D5DB"/>
              </a:solidFill>
              <a:effectLst/>
              <a:latin typeface="Söhne"/>
            </a:endParaRPr>
          </a:p>
          <a:p>
            <a:r>
              <a:rPr lang="en-US" b="0" i="0" dirty="0">
                <a:solidFill>
                  <a:srgbClr val="D1D5DB"/>
                </a:solidFill>
                <a:effectLst/>
                <a:latin typeface="Söhne"/>
              </a:rPr>
              <a:t>https://</a:t>
            </a:r>
            <a:r>
              <a:rPr lang="en-US" b="0" i="0" dirty="0" err="1">
                <a:solidFill>
                  <a:srgbClr val="D1D5DB"/>
                </a:solidFill>
                <a:effectLst/>
                <a:latin typeface="Söhne"/>
              </a:rPr>
              <a:t>www.mzes.uni-mannheim.de</a:t>
            </a:r>
            <a:r>
              <a:rPr lang="en-US" b="0" i="0" dirty="0">
                <a:solidFill>
                  <a:srgbClr val="D1D5DB"/>
                </a:solidFill>
                <a:effectLst/>
                <a:latin typeface="Söhne"/>
              </a:rPr>
              <a:t>/</a:t>
            </a:r>
            <a:r>
              <a:rPr lang="en-US" b="0" i="0" dirty="0" err="1">
                <a:solidFill>
                  <a:srgbClr val="D1D5DB"/>
                </a:solidFill>
                <a:effectLst/>
                <a:latin typeface="Söhne"/>
              </a:rPr>
              <a:t>socialsciencedatalab</a:t>
            </a:r>
            <a:r>
              <a:rPr lang="en-US" b="0" i="0" dirty="0">
                <a:solidFill>
                  <a:srgbClr val="D1D5DB"/>
                </a:solidFill>
                <a:effectLst/>
                <a:latin typeface="Söhne"/>
              </a:rPr>
              <a:t>/article/</a:t>
            </a:r>
            <a:r>
              <a:rPr lang="en-US" b="0" i="0" dirty="0" err="1">
                <a:solidFill>
                  <a:srgbClr val="D1D5DB"/>
                </a:solidFill>
                <a:effectLst/>
                <a:latin typeface="Söhne"/>
              </a:rPr>
              <a:t>bert</a:t>
            </a:r>
            <a:r>
              <a:rPr lang="en-US" b="0" i="0" dirty="0">
                <a:solidFill>
                  <a:srgbClr val="D1D5DB"/>
                </a:solidFill>
                <a:effectLst/>
                <a:latin typeface="Söhne"/>
              </a:rPr>
              <a:t>-explainable-ai/ </a:t>
            </a:r>
          </a:p>
          <a:p>
            <a:r>
              <a:rPr lang="en-US" b="0" i="0" dirty="0">
                <a:solidFill>
                  <a:srgbClr val="D1D5DB"/>
                </a:solidFill>
                <a:effectLst/>
                <a:latin typeface="Söhne"/>
              </a:rPr>
              <a:t>Language models trained on biased text data may exhibit gender bias in their output, reinforcing stereotypes or reflecting societal biases present in the training data. </a:t>
            </a:r>
            <a:r>
              <a:rPr lang="en-US" b="0" i="0" dirty="0" err="1">
                <a:solidFill>
                  <a:srgbClr val="D1D5DB"/>
                </a:solidFill>
                <a:effectLst/>
                <a:latin typeface="Söhne"/>
              </a:rPr>
              <a:t>İnsan</a:t>
            </a:r>
            <a:r>
              <a:rPr lang="en-US" b="0" i="0" dirty="0">
                <a:solidFill>
                  <a:srgbClr val="D1D5DB"/>
                </a:solidFill>
                <a:effectLst/>
                <a:latin typeface="Söhne"/>
              </a:rPr>
              <a:t> </a:t>
            </a:r>
            <a:r>
              <a:rPr lang="en-US" b="0" i="0" dirty="0" err="1">
                <a:solidFill>
                  <a:srgbClr val="D1D5DB"/>
                </a:solidFill>
                <a:effectLst/>
                <a:latin typeface="Söhne"/>
              </a:rPr>
              <a:t>etiketleyiciler</a:t>
            </a:r>
            <a:r>
              <a:rPr lang="en-US" b="0" i="0" dirty="0">
                <a:solidFill>
                  <a:srgbClr val="D1D5DB"/>
                </a:solidFill>
                <a:effectLst/>
                <a:latin typeface="Söhne"/>
              </a:rPr>
              <a:t> </a:t>
            </a:r>
            <a:r>
              <a:rPr lang="en-US" b="0" i="0" dirty="0" err="1">
                <a:solidFill>
                  <a:srgbClr val="D1D5DB"/>
                </a:solidFill>
                <a:effectLst/>
                <a:latin typeface="Söhne"/>
              </a:rPr>
              <a:t>tarafından</a:t>
            </a:r>
            <a:r>
              <a:rPr lang="en-US" b="0" i="0" dirty="0">
                <a:solidFill>
                  <a:srgbClr val="D1D5DB"/>
                </a:solidFill>
                <a:effectLst/>
                <a:latin typeface="Söhne"/>
              </a:rPr>
              <a:t> </a:t>
            </a:r>
            <a:r>
              <a:rPr lang="en-US" b="0" i="0" dirty="0" err="1">
                <a:solidFill>
                  <a:srgbClr val="D1D5DB"/>
                </a:solidFill>
                <a:effectLst/>
                <a:latin typeface="Söhne"/>
              </a:rPr>
              <a:t>yapılan</a:t>
            </a:r>
            <a:r>
              <a:rPr lang="en-US" b="0" i="0" dirty="0">
                <a:solidFill>
                  <a:srgbClr val="D1D5DB"/>
                </a:solidFill>
                <a:effectLst/>
                <a:latin typeface="Söhne"/>
              </a:rPr>
              <a:t> </a:t>
            </a:r>
            <a:r>
              <a:rPr lang="en-US" b="0" i="0" dirty="0" err="1">
                <a:solidFill>
                  <a:srgbClr val="D1D5DB"/>
                </a:solidFill>
                <a:effectLst/>
                <a:latin typeface="Söhne"/>
              </a:rPr>
              <a:t>önyargılı</a:t>
            </a:r>
            <a:r>
              <a:rPr lang="en-US" b="0" i="0" dirty="0">
                <a:solidFill>
                  <a:srgbClr val="D1D5DB"/>
                </a:solidFill>
                <a:effectLst/>
                <a:latin typeface="Söhne"/>
              </a:rPr>
              <a:t> </a:t>
            </a:r>
            <a:r>
              <a:rPr lang="en-US" b="0" i="0" dirty="0" err="1">
                <a:solidFill>
                  <a:srgbClr val="D1D5DB"/>
                </a:solidFill>
                <a:effectLst/>
                <a:latin typeface="Söhne"/>
              </a:rPr>
              <a:t>etiketlemeler</a:t>
            </a:r>
            <a:r>
              <a:rPr lang="en-US" b="0" i="0" dirty="0">
                <a:solidFill>
                  <a:srgbClr val="D1D5DB"/>
                </a:solidFill>
                <a:effectLst/>
                <a:latin typeface="Söhne"/>
              </a:rPr>
              <a:t>, </a:t>
            </a:r>
          </a:p>
          <a:p>
            <a:endParaRPr lang="en-US" b="0" i="0" dirty="0">
              <a:solidFill>
                <a:srgbClr val="D1D5DB"/>
              </a:solidFill>
              <a:effectLst/>
              <a:latin typeface="Söhne"/>
            </a:endParaRPr>
          </a:p>
          <a:p>
            <a:r>
              <a:rPr lang="en-US" b="0" i="0" dirty="0" err="1">
                <a:solidFill>
                  <a:srgbClr val="D1D5DB"/>
                </a:solidFill>
                <a:effectLst/>
                <a:latin typeface="Söhne"/>
              </a:rPr>
              <a:t>duygu</a:t>
            </a:r>
            <a:r>
              <a:rPr lang="en-US" b="0" i="0" dirty="0">
                <a:solidFill>
                  <a:srgbClr val="D1D5DB"/>
                </a:solidFill>
                <a:effectLst/>
                <a:latin typeface="Söhne"/>
              </a:rPr>
              <a:t> </a:t>
            </a:r>
            <a:r>
              <a:rPr lang="en-US" b="0" i="0" dirty="0" err="1">
                <a:solidFill>
                  <a:srgbClr val="D1D5DB"/>
                </a:solidFill>
                <a:effectLst/>
                <a:latin typeface="Söhne"/>
              </a:rPr>
              <a:t>analizi</a:t>
            </a:r>
            <a:r>
              <a:rPr lang="en-US" b="0" i="0" dirty="0">
                <a:solidFill>
                  <a:srgbClr val="D1D5DB"/>
                </a:solidFill>
                <a:effectLst/>
                <a:latin typeface="Söhne"/>
              </a:rPr>
              <a:t> </a:t>
            </a:r>
            <a:r>
              <a:rPr lang="en-US" b="0" i="0" dirty="0" err="1">
                <a:solidFill>
                  <a:srgbClr val="D1D5DB"/>
                </a:solidFill>
                <a:effectLst/>
                <a:latin typeface="Söhne"/>
              </a:rPr>
              <a:t>sistemlerinde</a:t>
            </a:r>
            <a:r>
              <a:rPr lang="en-US" b="0" i="0" dirty="0">
                <a:solidFill>
                  <a:srgbClr val="D1D5DB"/>
                </a:solidFill>
                <a:effectLst/>
                <a:latin typeface="Söhne"/>
              </a:rPr>
              <a:t> </a:t>
            </a:r>
            <a:r>
              <a:rPr lang="en-US" b="0" i="0" dirty="0" err="1">
                <a:solidFill>
                  <a:srgbClr val="D1D5DB"/>
                </a:solidFill>
                <a:effectLst/>
                <a:latin typeface="Söhne"/>
              </a:rPr>
              <a:t>ırksal</a:t>
            </a:r>
            <a:r>
              <a:rPr lang="en-US" b="0" i="0" dirty="0">
                <a:solidFill>
                  <a:srgbClr val="D1D5DB"/>
                </a:solidFill>
                <a:effectLst/>
                <a:latin typeface="Söhne"/>
              </a:rPr>
              <a:t> </a:t>
            </a:r>
            <a:r>
              <a:rPr lang="en-US" b="0" i="0" dirty="0" err="1">
                <a:solidFill>
                  <a:srgbClr val="D1D5DB"/>
                </a:solidFill>
                <a:effectLst/>
                <a:latin typeface="Söhne"/>
              </a:rPr>
              <a:t>önyargıya</a:t>
            </a:r>
            <a:r>
              <a:rPr lang="en-US" b="0" i="0" dirty="0">
                <a:solidFill>
                  <a:srgbClr val="D1D5DB"/>
                </a:solidFill>
                <a:effectLst/>
                <a:latin typeface="Söhne"/>
              </a:rPr>
              <a:t> </a:t>
            </a:r>
            <a:r>
              <a:rPr lang="en-US" b="0" i="0" dirty="0" err="1">
                <a:solidFill>
                  <a:srgbClr val="D1D5DB"/>
                </a:solidFill>
                <a:effectLst/>
                <a:latin typeface="Söhne"/>
              </a:rPr>
              <a:t>neden</a:t>
            </a:r>
            <a:r>
              <a:rPr lang="en-US" b="0" i="0" dirty="0">
                <a:solidFill>
                  <a:srgbClr val="D1D5DB"/>
                </a:solidFill>
                <a:effectLst/>
                <a:latin typeface="Söhne"/>
              </a:rPr>
              <a:t> </a:t>
            </a:r>
            <a:r>
              <a:rPr lang="en-US" b="0" i="0" dirty="0" err="1">
                <a:solidFill>
                  <a:srgbClr val="D1D5DB"/>
                </a:solidFill>
                <a:effectLst/>
                <a:latin typeface="Söhne"/>
              </a:rPr>
              <a:t>olabilir</a:t>
            </a:r>
            <a:r>
              <a:rPr lang="en-US" b="0" i="0" dirty="0">
                <a:solidFill>
                  <a:srgbClr val="D1D5DB"/>
                </a:solidFill>
                <a:effectLst/>
                <a:latin typeface="Söhne"/>
              </a:rPr>
              <a:t>. Bu durum, </a:t>
            </a:r>
            <a:r>
              <a:rPr lang="en-US" b="0" i="0" dirty="0" err="1">
                <a:solidFill>
                  <a:srgbClr val="D1D5DB"/>
                </a:solidFill>
                <a:effectLst/>
                <a:latin typeface="Söhne"/>
              </a:rPr>
              <a:t>metin</a:t>
            </a:r>
            <a:r>
              <a:rPr lang="en-US" b="0" i="0" dirty="0">
                <a:solidFill>
                  <a:srgbClr val="D1D5DB"/>
                </a:solidFill>
                <a:effectLst/>
                <a:latin typeface="Söhne"/>
              </a:rPr>
              <a:t> </a:t>
            </a:r>
            <a:r>
              <a:rPr lang="en-US" b="0" i="0" dirty="0" err="1">
                <a:solidFill>
                  <a:srgbClr val="D1D5DB"/>
                </a:solidFill>
                <a:effectLst/>
                <a:latin typeface="Söhne"/>
              </a:rPr>
              <a:t>duygusunun</a:t>
            </a:r>
            <a:r>
              <a:rPr lang="en-US" b="0" i="0" dirty="0">
                <a:solidFill>
                  <a:srgbClr val="D1D5DB"/>
                </a:solidFill>
                <a:effectLst/>
                <a:latin typeface="Söhne"/>
              </a:rPr>
              <a:t> </a:t>
            </a:r>
            <a:r>
              <a:rPr lang="en-US" b="0" i="0" dirty="0" err="1">
                <a:solidFill>
                  <a:srgbClr val="D1D5DB"/>
                </a:solidFill>
                <a:effectLst/>
                <a:latin typeface="Söhne"/>
              </a:rPr>
              <a:t>yorumunda</a:t>
            </a:r>
            <a:r>
              <a:rPr lang="en-US" b="0" i="0" dirty="0">
                <a:solidFill>
                  <a:srgbClr val="D1D5DB"/>
                </a:solidFill>
                <a:effectLst/>
                <a:latin typeface="Söhne"/>
              </a:rPr>
              <a:t> </a:t>
            </a:r>
            <a:r>
              <a:rPr lang="en-US" b="0" i="0" dirty="0" err="1">
                <a:solidFill>
                  <a:srgbClr val="D1D5DB"/>
                </a:solidFill>
                <a:effectLst/>
                <a:latin typeface="Söhne"/>
              </a:rPr>
              <a:t>yazarın</a:t>
            </a:r>
            <a:r>
              <a:rPr lang="en-US" b="0" i="0" dirty="0">
                <a:solidFill>
                  <a:srgbClr val="D1D5DB"/>
                </a:solidFill>
                <a:effectLst/>
                <a:latin typeface="Söhne"/>
              </a:rPr>
              <a:t> </a:t>
            </a:r>
            <a:r>
              <a:rPr lang="en-US" b="0" i="0" dirty="0" err="1">
                <a:solidFill>
                  <a:srgbClr val="D1D5DB"/>
                </a:solidFill>
                <a:effectLst/>
                <a:latin typeface="Söhne"/>
              </a:rPr>
              <a:t>ırksal</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etnik</a:t>
            </a:r>
            <a:r>
              <a:rPr lang="en-US" b="0" i="0" dirty="0">
                <a:solidFill>
                  <a:srgbClr val="D1D5DB"/>
                </a:solidFill>
                <a:effectLst/>
                <a:latin typeface="Söhne"/>
              </a:rPr>
              <a:t> </a:t>
            </a:r>
            <a:r>
              <a:rPr lang="en-US" b="0" i="0" dirty="0" err="1">
                <a:solidFill>
                  <a:srgbClr val="D1D5DB"/>
                </a:solidFill>
                <a:effectLst/>
                <a:latin typeface="Söhne"/>
              </a:rPr>
              <a:t>kimliğine</a:t>
            </a:r>
            <a:r>
              <a:rPr lang="en-US" b="0" i="0" dirty="0">
                <a:solidFill>
                  <a:srgbClr val="D1D5DB"/>
                </a:solidFill>
                <a:effectLst/>
                <a:latin typeface="Söhne"/>
              </a:rPr>
              <a:t> </a:t>
            </a:r>
            <a:r>
              <a:rPr lang="en-US" b="0" i="0" dirty="0" err="1">
                <a:solidFill>
                  <a:srgbClr val="D1D5DB"/>
                </a:solidFill>
                <a:effectLst/>
                <a:latin typeface="Söhne"/>
              </a:rPr>
              <a:t>dayalı</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eğik</a:t>
            </a:r>
            <a:r>
              <a:rPr lang="en-US" b="0" i="0" dirty="0">
                <a:solidFill>
                  <a:srgbClr val="D1D5DB"/>
                </a:solidFill>
                <a:effectLst/>
                <a:latin typeface="Söhne"/>
              </a:rPr>
              <a:t> </a:t>
            </a:r>
            <a:r>
              <a:rPr lang="en-US" b="0" i="0" dirty="0" err="1">
                <a:solidFill>
                  <a:srgbClr val="D1D5DB"/>
                </a:solidFill>
                <a:effectLst/>
                <a:latin typeface="Söhne"/>
              </a:rPr>
              <a:t>yorumlamalara</a:t>
            </a:r>
            <a:r>
              <a:rPr lang="en-US" b="0" i="0" dirty="0">
                <a:solidFill>
                  <a:srgbClr val="D1D5DB"/>
                </a:solidFill>
                <a:effectLst/>
                <a:latin typeface="Söhne"/>
              </a:rPr>
              <a:t> </a:t>
            </a:r>
            <a:r>
              <a:rPr lang="en-US" b="0" i="0" dirty="0" err="1">
                <a:solidFill>
                  <a:srgbClr val="D1D5DB"/>
                </a:solidFill>
                <a:effectLst/>
                <a:latin typeface="Söhne"/>
              </a:rPr>
              <a:t>yol</a:t>
            </a:r>
            <a:r>
              <a:rPr lang="en-US" b="0" i="0" dirty="0">
                <a:solidFill>
                  <a:srgbClr val="D1D5DB"/>
                </a:solidFill>
                <a:effectLst/>
                <a:latin typeface="Söhne"/>
              </a:rPr>
              <a:t> </a:t>
            </a:r>
            <a:r>
              <a:rPr lang="en-US" b="0" i="0" dirty="0" err="1">
                <a:solidFill>
                  <a:srgbClr val="D1D5DB"/>
                </a:solidFill>
                <a:effectLst/>
                <a:latin typeface="Söhne"/>
              </a:rPr>
              <a:t>açabilir</a:t>
            </a:r>
            <a:r>
              <a:rPr lang="en-US" b="0" i="0" dirty="0">
                <a:solidFill>
                  <a:srgbClr val="D1D5DB"/>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D1D5DB"/>
                </a:solidFill>
                <a:effectLst/>
                <a:latin typeface="Söhne"/>
              </a:rPr>
              <a:t>Örnek</a:t>
            </a:r>
            <a:r>
              <a:rPr lang="en-US" b="0" i="0" dirty="0">
                <a:solidFill>
                  <a:srgbClr val="D1D5DB"/>
                </a:solidFill>
                <a:effectLst/>
                <a:latin typeface="Söhne"/>
              </a:rPr>
              <a:t>: </a:t>
            </a:r>
            <a:r>
              <a:rPr lang="en-US" b="0" i="0" dirty="0" err="1">
                <a:solidFill>
                  <a:srgbClr val="D1D5DB"/>
                </a:solidFill>
                <a:effectLst/>
                <a:latin typeface="Söhne"/>
              </a:rPr>
              <a:t>İsim</a:t>
            </a:r>
            <a:r>
              <a:rPr lang="en-US" b="0" i="0" dirty="0">
                <a:solidFill>
                  <a:srgbClr val="D1D5DB"/>
                </a:solidFill>
                <a:effectLst/>
                <a:latin typeface="Söhne"/>
              </a:rPr>
              <a:t> </a:t>
            </a:r>
            <a:r>
              <a:rPr lang="en-US" b="0" i="0" dirty="0" err="1">
                <a:solidFill>
                  <a:srgbClr val="D1D5DB"/>
                </a:solidFill>
                <a:effectLst/>
                <a:latin typeface="Söhne"/>
              </a:rPr>
              <a:t>Varlık</a:t>
            </a:r>
            <a:r>
              <a:rPr lang="en-US" b="0" i="0" dirty="0">
                <a:solidFill>
                  <a:srgbClr val="D1D5DB"/>
                </a:solidFill>
                <a:effectLst/>
                <a:latin typeface="Söhne"/>
              </a:rPr>
              <a:t> </a:t>
            </a:r>
            <a:r>
              <a:rPr lang="en-US" b="0" i="0" dirty="0" err="1">
                <a:solidFill>
                  <a:srgbClr val="D1D5DB"/>
                </a:solidFill>
                <a:effectLst/>
                <a:latin typeface="Söhne"/>
              </a:rPr>
              <a:t>Tanıma</a:t>
            </a:r>
            <a:r>
              <a:rPr lang="en-US" b="0" i="0" dirty="0">
                <a:solidFill>
                  <a:srgbClr val="D1D5DB"/>
                </a:solidFill>
                <a:effectLst/>
                <a:latin typeface="Söhne"/>
              </a:rPr>
              <a:t> (NER) </a:t>
            </a:r>
            <a:r>
              <a:rPr lang="en-US" b="0" i="0" dirty="0" err="1">
                <a:solidFill>
                  <a:srgbClr val="D1D5DB"/>
                </a:solidFill>
                <a:effectLst/>
                <a:latin typeface="Söhne"/>
              </a:rPr>
              <a:t>Önyargısıİsim</a:t>
            </a:r>
            <a:r>
              <a:rPr lang="en-US" b="0" i="0" dirty="0">
                <a:solidFill>
                  <a:srgbClr val="D1D5DB"/>
                </a:solidFill>
                <a:effectLst/>
                <a:latin typeface="Söhne"/>
              </a:rPr>
              <a:t> </a:t>
            </a:r>
            <a:r>
              <a:rPr lang="en-US" b="0" i="0" dirty="0" err="1">
                <a:solidFill>
                  <a:srgbClr val="D1D5DB"/>
                </a:solidFill>
                <a:effectLst/>
                <a:latin typeface="Söhne"/>
              </a:rPr>
              <a:t>varlık</a:t>
            </a:r>
            <a:r>
              <a:rPr lang="en-US" b="0" i="0" dirty="0">
                <a:solidFill>
                  <a:srgbClr val="D1D5DB"/>
                </a:solidFill>
                <a:effectLst/>
                <a:latin typeface="Söhne"/>
              </a:rPr>
              <a:t> </a:t>
            </a:r>
            <a:r>
              <a:rPr lang="en-US" b="0" i="0" dirty="0" err="1">
                <a:solidFill>
                  <a:srgbClr val="D1D5DB"/>
                </a:solidFill>
                <a:effectLst/>
                <a:latin typeface="Söhne"/>
              </a:rPr>
              <a:t>tanıma</a:t>
            </a:r>
            <a:r>
              <a:rPr lang="en-US" b="0" i="0" dirty="0">
                <a:solidFill>
                  <a:srgbClr val="D1D5DB"/>
                </a:solidFill>
                <a:effectLst/>
                <a:latin typeface="Söhne"/>
              </a:rPr>
              <a:t> </a:t>
            </a:r>
            <a:r>
              <a:rPr lang="en-US" b="0" i="0" dirty="0" err="1">
                <a:solidFill>
                  <a:srgbClr val="D1D5DB"/>
                </a:solidFill>
                <a:effectLst/>
                <a:latin typeface="Söhne"/>
              </a:rPr>
              <a:t>sistemlerindeki</a:t>
            </a:r>
            <a:r>
              <a:rPr lang="en-US" b="0" i="0" dirty="0">
                <a:solidFill>
                  <a:srgbClr val="D1D5DB"/>
                </a:solidFill>
                <a:effectLst/>
                <a:latin typeface="Söhne"/>
              </a:rPr>
              <a:t> </a:t>
            </a:r>
            <a:r>
              <a:rPr lang="en-US" b="0" i="0" dirty="0" err="1">
                <a:solidFill>
                  <a:srgbClr val="D1D5DB"/>
                </a:solidFill>
                <a:effectLst/>
                <a:latin typeface="Söhne"/>
              </a:rPr>
              <a:t>önyargılı</a:t>
            </a:r>
            <a:r>
              <a:rPr lang="en-US" b="0" i="0" dirty="0">
                <a:solidFill>
                  <a:srgbClr val="D1D5DB"/>
                </a:solidFill>
                <a:effectLst/>
                <a:latin typeface="Söhne"/>
              </a:rPr>
              <a:t> </a:t>
            </a:r>
            <a:r>
              <a:rPr lang="en-US" b="0" i="0" dirty="0" err="1">
                <a:solidFill>
                  <a:srgbClr val="D1D5DB"/>
                </a:solidFill>
                <a:effectLst/>
                <a:latin typeface="Söhne"/>
              </a:rPr>
              <a:t>temsiller</a:t>
            </a:r>
            <a:r>
              <a:rPr lang="en-US" b="0" i="0" dirty="0">
                <a:solidFill>
                  <a:srgbClr val="D1D5DB"/>
                </a:solidFill>
                <a:effectLst/>
                <a:latin typeface="Söhne"/>
              </a:rPr>
              <a:t>, </a:t>
            </a:r>
            <a:r>
              <a:rPr lang="en-US" b="0" i="0" dirty="0" err="1">
                <a:solidFill>
                  <a:srgbClr val="D1D5DB"/>
                </a:solidFill>
                <a:effectLst/>
                <a:latin typeface="Söhne"/>
              </a:rPr>
              <a:t>eğitim</a:t>
            </a:r>
            <a:r>
              <a:rPr lang="en-US" b="0" i="0" dirty="0">
                <a:solidFill>
                  <a:srgbClr val="D1D5DB"/>
                </a:solidFill>
                <a:effectLst/>
                <a:latin typeface="Söhne"/>
              </a:rPr>
              <a:t> </a:t>
            </a:r>
            <a:r>
              <a:rPr lang="en-US" b="0" i="0" dirty="0" err="1">
                <a:solidFill>
                  <a:srgbClr val="D1D5DB"/>
                </a:solidFill>
                <a:effectLst/>
                <a:latin typeface="Söhne"/>
              </a:rPr>
              <a:t>verilerindeki</a:t>
            </a:r>
            <a:r>
              <a:rPr lang="en-US" b="0" i="0" dirty="0">
                <a:solidFill>
                  <a:srgbClr val="D1D5DB"/>
                </a:solidFill>
                <a:effectLst/>
                <a:latin typeface="Söhne"/>
              </a:rPr>
              <a:t> </a:t>
            </a:r>
            <a:r>
              <a:rPr lang="en-US" b="0" i="0" dirty="0" err="1">
                <a:solidFill>
                  <a:srgbClr val="D1D5DB"/>
                </a:solidFill>
                <a:effectLst/>
                <a:latin typeface="Söhne"/>
              </a:rPr>
              <a:t>sınırlamalar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önyargılı</a:t>
            </a:r>
            <a:r>
              <a:rPr lang="en-US" b="0" i="0" dirty="0">
                <a:solidFill>
                  <a:srgbClr val="D1D5DB"/>
                </a:solidFill>
                <a:effectLst/>
                <a:latin typeface="Söhne"/>
              </a:rPr>
              <a:t> </a:t>
            </a:r>
            <a:r>
              <a:rPr lang="en-US" b="0" i="0" dirty="0" err="1">
                <a:solidFill>
                  <a:srgbClr val="D1D5DB"/>
                </a:solidFill>
                <a:effectLst/>
                <a:latin typeface="Söhne"/>
              </a:rPr>
              <a:t>algoritmalar</a:t>
            </a:r>
            <a:r>
              <a:rPr lang="en-US" b="0" i="0" dirty="0">
                <a:solidFill>
                  <a:srgbClr val="D1D5DB"/>
                </a:solidFill>
                <a:effectLst/>
                <a:latin typeface="Söhne"/>
              </a:rPr>
              <a:t> </a:t>
            </a:r>
            <a:r>
              <a:rPr lang="en-US" b="0" i="0" dirty="0" err="1">
                <a:solidFill>
                  <a:srgbClr val="D1D5DB"/>
                </a:solidFill>
                <a:effectLst/>
                <a:latin typeface="Söhne"/>
              </a:rPr>
              <a:t>nedeniyle</a:t>
            </a:r>
            <a:r>
              <a:rPr lang="en-US" b="0" i="0" dirty="0">
                <a:solidFill>
                  <a:srgbClr val="D1D5DB"/>
                </a:solidFill>
                <a:effectLst/>
                <a:latin typeface="Söhne"/>
              </a:rPr>
              <a:t> </a:t>
            </a:r>
            <a:r>
              <a:rPr lang="en-US" b="0" i="0" dirty="0" err="1">
                <a:solidFill>
                  <a:srgbClr val="D1D5DB"/>
                </a:solidFill>
                <a:effectLst/>
                <a:latin typeface="Söhne"/>
              </a:rPr>
              <a:t>etnik</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kültürel</a:t>
            </a:r>
            <a:r>
              <a:rPr lang="en-US" b="0" i="0" dirty="0">
                <a:solidFill>
                  <a:srgbClr val="D1D5DB"/>
                </a:solidFill>
                <a:effectLst/>
                <a:latin typeface="Söhne"/>
              </a:rPr>
              <a:t> </a:t>
            </a:r>
            <a:r>
              <a:rPr lang="en-US" b="0" i="0" dirty="0" err="1">
                <a:solidFill>
                  <a:srgbClr val="D1D5DB"/>
                </a:solidFill>
                <a:effectLst/>
                <a:latin typeface="Söhne"/>
              </a:rPr>
              <a:t>açıdan</a:t>
            </a:r>
            <a:r>
              <a:rPr lang="en-US" b="0" i="0" dirty="0">
                <a:solidFill>
                  <a:srgbClr val="D1D5DB"/>
                </a:solidFill>
                <a:effectLst/>
                <a:latin typeface="Söhne"/>
              </a:rPr>
              <a:t> </a:t>
            </a:r>
            <a:r>
              <a:rPr lang="en-US" b="0" i="0" dirty="0" err="1">
                <a:solidFill>
                  <a:srgbClr val="D1D5DB"/>
                </a:solidFill>
                <a:effectLst/>
                <a:latin typeface="Söhne"/>
              </a:rPr>
              <a:t>çeşitli</a:t>
            </a:r>
            <a:r>
              <a:rPr lang="en-US" b="0" i="0" dirty="0">
                <a:solidFill>
                  <a:srgbClr val="D1D5DB"/>
                </a:solidFill>
                <a:effectLst/>
                <a:latin typeface="Söhne"/>
              </a:rPr>
              <a:t> </a:t>
            </a:r>
            <a:r>
              <a:rPr lang="en-US" b="0" i="0" dirty="0" err="1">
                <a:solidFill>
                  <a:srgbClr val="D1D5DB"/>
                </a:solidFill>
                <a:effectLst/>
                <a:latin typeface="Söhne"/>
              </a:rPr>
              <a:t>isimlerin</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varlıkların</a:t>
            </a:r>
            <a:r>
              <a:rPr lang="en-US" b="0" i="0" dirty="0">
                <a:solidFill>
                  <a:srgbClr val="D1D5DB"/>
                </a:solidFill>
                <a:effectLst/>
                <a:latin typeface="Söhne"/>
              </a:rPr>
              <a:t> </a:t>
            </a:r>
            <a:r>
              <a:rPr lang="en-US" b="0" i="0" dirty="0" err="1">
                <a:solidFill>
                  <a:srgbClr val="D1D5DB"/>
                </a:solidFill>
                <a:effectLst/>
                <a:latin typeface="Söhne"/>
              </a:rPr>
              <a:t>eksik</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yanlış</a:t>
            </a:r>
            <a:r>
              <a:rPr lang="en-US" b="0" i="0" dirty="0">
                <a:solidFill>
                  <a:srgbClr val="D1D5DB"/>
                </a:solidFill>
                <a:effectLst/>
                <a:latin typeface="Söhne"/>
              </a:rPr>
              <a:t> </a:t>
            </a:r>
            <a:r>
              <a:rPr lang="en-US" b="0" i="0" dirty="0" err="1">
                <a:solidFill>
                  <a:srgbClr val="D1D5DB"/>
                </a:solidFill>
                <a:effectLst/>
                <a:latin typeface="Söhne"/>
              </a:rPr>
              <a:t>sınıflandırılmasına</a:t>
            </a:r>
            <a:r>
              <a:rPr lang="en-US" b="0" i="0" dirty="0">
                <a:solidFill>
                  <a:srgbClr val="D1D5DB"/>
                </a:solidFill>
                <a:effectLst/>
                <a:latin typeface="Söhne"/>
              </a:rPr>
              <a:t> </a:t>
            </a:r>
            <a:r>
              <a:rPr lang="en-US" b="0" i="0" dirty="0" err="1">
                <a:solidFill>
                  <a:srgbClr val="D1D5DB"/>
                </a:solidFill>
                <a:effectLst/>
                <a:latin typeface="Söhne"/>
              </a:rPr>
              <a:t>yol</a:t>
            </a:r>
            <a:r>
              <a:rPr lang="en-US" b="0" i="0" dirty="0">
                <a:solidFill>
                  <a:srgbClr val="D1D5DB"/>
                </a:solidFill>
                <a:effectLst/>
                <a:latin typeface="Söhne"/>
              </a:rPr>
              <a:t> </a:t>
            </a:r>
            <a:r>
              <a:rPr lang="en-US" b="0" i="0" dirty="0" err="1">
                <a:solidFill>
                  <a:srgbClr val="D1D5DB"/>
                </a:solidFill>
                <a:effectLst/>
                <a:latin typeface="Söhne"/>
              </a:rPr>
              <a:t>açabilir</a:t>
            </a:r>
            <a:r>
              <a:rPr lang="en-US" b="0" i="0" dirty="0">
                <a:solidFill>
                  <a:srgbClr val="D1D5DB"/>
                </a:solidFill>
                <a:effectLst/>
                <a:latin typeface="Söhne"/>
              </a:rPr>
              <a:t>.</a:t>
            </a:r>
          </a:p>
          <a:p>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D1D5DB"/>
                </a:solidFill>
                <a:effectLst/>
                <a:latin typeface="Söhne"/>
              </a:rPr>
              <a:t>Örnek</a:t>
            </a:r>
            <a:r>
              <a:rPr lang="en-US" b="0" i="0" dirty="0">
                <a:solidFill>
                  <a:srgbClr val="D1D5DB"/>
                </a:solidFill>
                <a:effectLst/>
                <a:latin typeface="Söhne"/>
              </a:rPr>
              <a:t>: </a:t>
            </a:r>
            <a:r>
              <a:rPr lang="en-US" b="0" i="0" dirty="0" err="1">
                <a:solidFill>
                  <a:srgbClr val="D1D5DB"/>
                </a:solidFill>
                <a:effectLst/>
                <a:latin typeface="Söhne"/>
              </a:rPr>
              <a:t>Otomatik</a:t>
            </a:r>
            <a:r>
              <a:rPr lang="en-US" b="0" i="0" dirty="0">
                <a:solidFill>
                  <a:srgbClr val="D1D5DB"/>
                </a:solidFill>
                <a:effectLst/>
                <a:latin typeface="Söhne"/>
              </a:rPr>
              <a:t> </a:t>
            </a:r>
            <a:r>
              <a:rPr lang="en-US" b="0" i="0" dirty="0" err="1">
                <a:solidFill>
                  <a:srgbClr val="D1D5DB"/>
                </a:solidFill>
                <a:effectLst/>
                <a:latin typeface="Söhne"/>
              </a:rPr>
              <a:t>Özgeçmiş</a:t>
            </a:r>
            <a:r>
              <a:rPr lang="en-US" b="0" i="0" dirty="0">
                <a:solidFill>
                  <a:srgbClr val="D1D5DB"/>
                </a:solidFill>
                <a:effectLst/>
                <a:latin typeface="Söhne"/>
              </a:rPr>
              <a:t> </a:t>
            </a:r>
            <a:r>
              <a:rPr lang="en-US" b="0" i="0" dirty="0" err="1">
                <a:solidFill>
                  <a:srgbClr val="D1D5DB"/>
                </a:solidFill>
                <a:effectLst/>
                <a:latin typeface="Söhne"/>
              </a:rPr>
              <a:t>Değerlendirmede</a:t>
            </a:r>
            <a:r>
              <a:rPr lang="en-US" b="0" i="0" dirty="0">
                <a:solidFill>
                  <a:srgbClr val="D1D5DB"/>
                </a:solidFill>
                <a:effectLst/>
                <a:latin typeface="Söhne"/>
              </a:rPr>
              <a:t> </a:t>
            </a:r>
            <a:r>
              <a:rPr lang="en-US" b="0" i="0" dirty="0" err="1">
                <a:solidFill>
                  <a:srgbClr val="D1D5DB"/>
                </a:solidFill>
                <a:effectLst/>
                <a:latin typeface="Söhne"/>
              </a:rPr>
              <a:t>Sosyoekonomik</a:t>
            </a:r>
            <a:r>
              <a:rPr lang="en-US" b="0" i="0" dirty="0">
                <a:solidFill>
                  <a:srgbClr val="D1D5DB"/>
                </a:solidFill>
                <a:effectLst/>
                <a:latin typeface="Söhne"/>
              </a:rPr>
              <a:t> </a:t>
            </a:r>
            <a:r>
              <a:rPr lang="en-US" b="0" i="0" dirty="0" err="1">
                <a:solidFill>
                  <a:srgbClr val="D1D5DB"/>
                </a:solidFill>
                <a:effectLst/>
                <a:latin typeface="Söhne"/>
              </a:rPr>
              <a:t>Önyargıİş</a:t>
            </a:r>
            <a:r>
              <a:rPr lang="en-US" b="0" i="0" dirty="0">
                <a:solidFill>
                  <a:srgbClr val="D1D5DB"/>
                </a:solidFill>
                <a:effectLst/>
                <a:latin typeface="Söhne"/>
              </a:rPr>
              <a:t> </a:t>
            </a:r>
            <a:r>
              <a:rPr lang="en-US" b="0" i="0" dirty="0" err="1">
                <a:solidFill>
                  <a:srgbClr val="D1D5DB"/>
                </a:solidFill>
                <a:effectLst/>
                <a:latin typeface="Söhne"/>
              </a:rPr>
              <a:t>başvurularını</a:t>
            </a:r>
            <a:r>
              <a:rPr lang="en-US" b="0" i="0" dirty="0">
                <a:solidFill>
                  <a:srgbClr val="D1D5DB"/>
                </a:solidFill>
                <a:effectLst/>
                <a:latin typeface="Söhne"/>
              </a:rPr>
              <a:t> </a:t>
            </a:r>
            <a:r>
              <a:rPr lang="en-US" b="0" i="0" dirty="0" err="1">
                <a:solidFill>
                  <a:srgbClr val="D1D5DB"/>
                </a:solidFill>
                <a:effectLst/>
                <a:latin typeface="Söhne"/>
              </a:rPr>
              <a:t>değerlendirmek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eğitilen</a:t>
            </a:r>
            <a:r>
              <a:rPr lang="en-US" b="0" i="0" dirty="0">
                <a:solidFill>
                  <a:srgbClr val="D1D5DB"/>
                </a:solidFill>
                <a:effectLst/>
                <a:latin typeface="Söhne"/>
              </a:rPr>
              <a:t> </a:t>
            </a:r>
            <a:r>
              <a:rPr lang="en-US" b="0" i="0" dirty="0" err="1">
                <a:solidFill>
                  <a:srgbClr val="D1D5DB"/>
                </a:solidFill>
                <a:effectLst/>
                <a:latin typeface="Söhne"/>
              </a:rPr>
              <a:t>modeller</a:t>
            </a:r>
            <a:r>
              <a:rPr lang="en-US" b="0" i="0" dirty="0">
                <a:solidFill>
                  <a:srgbClr val="D1D5DB"/>
                </a:solidFill>
                <a:effectLst/>
                <a:latin typeface="Söhne"/>
              </a:rPr>
              <a:t>, </a:t>
            </a:r>
            <a:r>
              <a:rPr lang="en-US" b="0" i="0" dirty="0" err="1">
                <a:solidFill>
                  <a:srgbClr val="D1D5DB"/>
                </a:solidFill>
                <a:effectLst/>
                <a:latin typeface="Söhne"/>
              </a:rPr>
              <a:t>düşük</a:t>
            </a:r>
            <a:r>
              <a:rPr lang="en-US" b="0" i="0" dirty="0">
                <a:solidFill>
                  <a:srgbClr val="D1D5DB"/>
                </a:solidFill>
                <a:effectLst/>
                <a:latin typeface="Söhne"/>
              </a:rPr>
              <a:t> </a:t>
            </a:r>
            <a:r>
              <a:rPr lang="en-US" b="0" i="0" dirty="0" err="1">
                <a:solidFill>
                  <a:srgbClr val="D1D5DB"/>
                </a:solidFill>
                <a:effectLst/>
                <a:latin typeface="Söhne"/>
              </a:rPr>
              <a:t>sosyoekonomik</a:t>
            </a:r>
            <a:r>
              <a:rPr lang="en-US" b="0" i="0" dirty="0">
                <a:solidFill>
                  <a:srgbClr val="D1D5DB"/>
                </a:solidFill>
                <a:effectLst/>
                <a:latin typeface="Söhne"/>
              </a:rPr>
              <a:t> </a:t>
            </a:r>
            <a:r>
              <a:rPr lang="en-US" b="0" i="0" dirty="0" err="1">
                <a:solidFill>
                  <a:srgbClr val="D1D5DB"/>
                </a:solidFill>
                <a:effectLst/>
                <a:latin typeface="Söhne"/>
              </a:rPr>
              <a:t>geçmişi</a:t>
            </a:r>
            <a:r>
              <a:rPr lang="en-US" b="0" i="0" dirty="0">
                <a:solidFill>
                  <a:srgbClr val="D1D5DB"/>
                </a:solidFill>
                <a:effectLst/>
                <a:latin typeface="Söhne"/>
              </a:rPr>
              <a:t> </a:t>
            </a:r>
            <a:r>
              <a:rPr lang="en-US" b="0" i="0" dirty="0" err="1">
                <a:solidFill>
                  <a:srgbClr val="D1D5DB"/>
                </a:solidFill>
                <a:effectLst/>
                <a:latin typeface="Söhne"/>
              </a:rPr>
              <a:t>olan</a:t>
            </a:r>
            <a:r>
              <a:rPr lang="en-US" b="0" i="0" dirty="0">
                <a:solidFill>
                  <a:srgbClr val="D1D5DB"/>
                </a:solidFill>
                <a:effectLst/>
                <a:latin typeface="Söhne"/>
              </a:rPr>
              <a:t> </a:t>
            </a:r>
            <a:r>
              <a:rPr lang="en-US" b="0" i="0" dirty="0" err="1">
                <a:solidFill>
                  <a:srgbClr val="D1D5DB"/>
                </a:solidFill>
                <a:effectLst/>
                <a:latin typeface="Söhne"/>
              </a:rPr>
              <a:t>adaylara</a:t>
            </a:r>
            <a:r>
              <a:rPr lang="en-US" b="0" i="0" dirty="0">
                <a:solidFill>
                  <a:srgbClr val="D1D5DB"/>
                </a:solidFill>
                <a:effectLst/>
                <a:latin typeface="Söhne"/>
              </a:rPr>
              <a:t> </a:t>
            </a:r>
            <a:r>
              <a:rPr lang="en-US" b="0" i="0" dirty="0" err="1">
                <a:solidFill>
                  <a:srgbClr val="D1D5DB"/>
                </a:solidFill>
                <a:effectLst/>
                <a:latin typeface="Söhne"/>
              </a:rPr>
              <a:t>karşı</a:t>
            </a:r>
            <a:r>
              <a:rPr lang="en-US" b="0" i="0" dirty="0">
                <a:solidFill>
                  <a:srgbClr val="D1D5DB"/>
                </a:solidFill>
                <a:effectLst/>
                <a:latin typeface="Söhne"/>
              </a:rPr>
              <a:t> </a:t>
            </a:r>
            <a:r>
              <a:rPr lang="en-US" b="0" i="0" dirty="0" err="1">
                <a:solidFill>
                  <a:srgbClr val="D1D5DB"/>
                </a:solidFill>
                <a:effectLst/>
                <a:latin typeface="Söhne"/>
              </a:rPr>
              <a:t>önyargı</a:t>
            </a:r>
            <a:r>
              <a:rPr lang="en-US" b="0" i="0" dirty="0">
                <a:solidFill>
                  <a:srgbClr val="D1D5DB"/>
                </a:solidFill>
                <a:effectLst/>
                <a:latin typeface="Söhne"/>
              </a:rPr>
              <a:t> </a:t>
            </a:r>
            <a:r>
              <a:rPr lang="en-US" b="0" i="0" dirty="0" err="1">
                <a:solidFill>
                  <a:srgbClr val="D1D5DB"/>
                </a:solidFill>
                <a:effectLst/>
                <a:latin typeface="Söhne"/>
              </a:rPr>
              <a:t>sergileyebilir</a:t>
            </a:r>
            <a:r>
              <a:rPr lang="en-US" b="0" i="0" dirty="0">
                <a:solidFill>
                  <a:srgbClr val="D1D5DB"/>
                </a:solidFill>
                <a:effectLst/>
                <a:latin typeface="Söhne"/>
              </a:rPr>
              <a:t>. </a:t>
            </a:r>
            <a:r>
              <a:rPr lang="en-US" b="0" i="0" dirty="0" err="1">
                <a:solidFill>
                  <a:srgbClr val="D1D5DB"/>
                </a:solidFill>
                <a:effectLst/>
                <a:latin typeface="Söhne"/>
              </a:rPr>
              <a:t>Dezavantajlı</a:t>
            </a:r>
            <a:r>
              <a:rPr lang="en-US" b="0" i="0" dirty="0">
                <a:solidFill>
                  <a:srgbClr val="D1D5DB"/>
                </a:solidFill>
                <a:effectLst/>
                <a:latin typeface="Söhne"/>
              </a:rPr>
              <a:t> </a:t>
            </a:r>
            <a:r>
              <a:rPr lang="en-US" b="0" i="0" dirty="0" err="1">
                <a:solidFill>
                  <a:srgbClr val="D1D5DB"/>
                </a:solidFill>
                <a:effectLst/>
                <a:latin typeface="Söhne"/>
              </a:rPr>
              <a:t>gruplarla</a:t>
            </a:r>
            <a:r>
              <a:rPr lang="en-US" b="0" i="0" dirty="0">
                <a:solidFill>
                  <a:srgbClr val="D1D5DB"/>
                </a:solidFill>
                <a:effectLst/>
                <a:latin typeface="Söhne"/>
              </a:rPr>
              <a:t> </a:t>
            </a:r>
            <a:r>
              <a:rPr lang="en-US" b="0" i="0" dirty="0" err="1">
                <a:solidFill>
                  <a:srgbClr val="D1D5DB"/>
                </a:solidFill>
                <a:effectLst/>
                <a:latin typeface="Söhne"/>
              </a:rPr>
              <a:t>ilişkilendirilen</a:t>
            </a:r>
            <a:r>
              <a:rPr lang="en-US" b="0" i="0" dirty="0">
                <a:solidFill>
                  <a:srgbClr val="D1D5DB"/>
                </a:solidFill>
                <a:effectLst/>
                <a:latin typeface="Söhne"/>
              </a:rPr>
              <a:t> </a:t>
            </a:r>
            <a:r>
              <a:rPr lang="en-US" b="0" i="0" dirty="0" err="1">
                <a:solidFill>
                  <a:srgbClr val="D1D5DB"/>
                </a:solidFill>
                <a:effectLst/>
                <a:latin typeface="Söhne"/>
              </a:rPr>
              <a:t>bazı</a:t>
            </a:r>
            <a:r>
              <a:rPr lang="en-US" b="0" i="0" dirty="0">
                <a:solidFill>
                  <a:srgbClr val="D1D5DB"/>
                </a:solidFill>
                <a:effectLst/>
                <a:latin typeface="Söhne"/>
              </a:rPr>
              <a:t> </a:t>
            </a:r>
            <a:r>
              <a:rPr lang="en-US" b="0" i="0" dirty="0" err="1">
                <a:solidFill>
                  <a:srgbClr val="D1D5DB"/>
                </a:solidFill>
                <a:effectLst/>
                <a:latin typeface="Söhne"/>
              </a:rPr>
              <a:t>özellikler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desenler</a:t>
            </a:r>
            <a:r>
              <a:rPr lang="en-US" b="0" i="0" dirty="0">
                <a:solidFill>
                  <a:srgbClr val="D1D5DB"/>
                </a:solidFill>
                <a:effectLst/>
                <a:latin typeface="Söhne"/>
              </a:rPr>
              <a:t> </a:t>
            </a:r>
            <a:r>
              <a:rPr lang="en-US" b="0" i="0" dirty="0" err="1">
                <a:solidFill>
                  <a:srgbClr val="D1D5DB"/>
                </a:solidFill>
                <a:effectLst/>
                <a:latin typeface="Söhne"/>
              </a:rPr>
              <a:t>yanlışlıkla</a:t>
            </a:r>
            <a:r>
              <a:rPr lang="en-US" b="0" i="0" dirty="0">
                <a:solidFill>
                  <a:srgbClr val="D1D5DB"/>
                </a:solidFill>
                <a:effectLst/>
                <a:latin typeface="Söhne"/>
              </a:rPr>
              <a:t> </a:t>
            </a:r>
            <a:r>
              <a:rPr lang="en-US" b="0" i="0" dirty="0" err="1">
                <a:solidFill>
                  <a:srgbClr val="D1D5DB"/>
                </a:solidFill>
                <a:effectLst/>
                <a:latin typeface="Söhne"/>
              </a:rPr>
              <a:t>cezalandırılabilir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a:t>
            </a:r>
            <a:r>
              <a:rPr lang="en-US" b="0" i="0" dirty="0" err="1">
                <a:solidFill>
                  <a:srgbClr val="D1D5DB"/>
                </a:solidFill>
                <a:effectLst/>
                <a:latin typeface="Söhne"/>
              </a:rPr>
              <a:t>gözden</a:t>
            </a:r>
            <a:r>
              <a:rPr lang="en-US" b="0" i="0" dirty="0">
                <a:solidFill>
                  <a:srgbClr val="D1D5DB"/>
                </a:solidFill>
                <a:effectLst/>
                <a:latin typeface="Söhne"/>
              </a:rPr>
              <a:t> </a:t>
            </a:r>
            <a:r>
              <a:rPr lang="en-US" b="0" i="0" dirty="0" err="1">
                <a:solidFill>
                  <a:srgbClr val="D1D5DB"/>
                </a:solidFill>
                <a:effectLst/>
                <a:latin typeface="Söhne"/>
              </a:rPr>
              <a:t>kaçırılabilir</a:t>
            </a:r>
            <a:r>
              <a:rPr lang="en-US" b="0" i="0" dirty="0">
                <a:solidFill>
                  <a:srgbClr val="D1D5DB"/>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effectLst/>
                <a:latin typeface="Söhne"/>
              </a:rPr>
              <a:t>Yalnızca</a:t>
            </a:r>
            <a:r>
              <a:rPr lang="en-US" b="0" i="0" dirty="0">
                <a:effectLst/>
                <a:latin typeface="Söhne"/>
              </a:rPr>
              <a:t> </a:t>
            </a:r>
            <a:r>
              <a:rPr lang="en-US" b="0" i="0" dirty="0" err="1">
                <a:effectLst/>
                <a:latin typeface="Söhne"/>
              </a:rPr>
              <a:t>belirli</a:t>
            </a:r>
            <a:r>
              <a:rPr lang="en-US" b="0" i="0" dirty="0">
                <a:effectLst/>
                <a:latin typeface="Söhne"/>
              </a:rPr>
              <a:t> </a:t>
            </a:r>
            <a:r>
              <a:rPr lang="en-US" b="0" i="0" dirty="0" err="1">
                <a:effectLst/>
                <a:latin typeface="Söhne"/>
              </a:rPr>
              <a:t>alanlara</a:t>
            </a:r>
            <a:r>
              <a:rPr lang="en-US" b="0" i="0" dirty="0">
                <a:effectLst/>
                <a:latin typeface="Söhne"/>
              </a:rPr>
              <a:t> </a:t>
            </a:r>
            <a:r>
              <a:rPr lang="en-US" b="0" i="0" dirty="0" err="1">
                <a:effectLst/>
                <a:latin typeface="Söhne"/>
              </a:rPr>
              <a:t>veya</a:t>
            </a:r>
            <a:r>
              <a:rPr lang="en-US" b="0" i="0" dirty="0">
                <a:effectLst/>
                <a:latin typeface="Söhne"/>
              </a:rPr>
              <a:t> </a:t>
            </a:r>
            <a:r>
              <a:rPr lang="en-US" b="0" i="0" dirty="0" err="1">
                <a:effectLst/>
                <a:latin typeface="Söhne"/>
              </a:rPr>
              <a:t>kullanıcı</a:t>
            </a:r>
            <a:r>
              <a:rPr lang="en-US" b="0" i="0" dirty="0">
                <a:effectLst/>
                <a:latin typeface="Söhne"/>
              </a:rPr>
              <a:t> </a:t>
            </a:r>
            <a:r>
              <a:rPr lang="en-US" b="0" i="0" dirty="0" err="1">
                <a:effectLst/>
                <a:latin typeface="Söhne"/>
              </a:rPr>
              <a:t>demografiklerine</a:t>
            </a:r>
            <a:r>
              <a:rPr lang="en-US" b="0" i="0" dirty="0">
                <a:effectLst/>
                <a:latin typeface="Söhne"/>
              </a:rPr>
              <a:t> </a:t>
            </a:r>
            <a:r>
              <a:rPr lang="en-US" b="0" i="0" dirty="0" err="1">
                <a:effectLst/>
                <a:latin typeface="Söhne"/>
              </a:rPr>
              <a:t>odaklanan</a:t>
            </a:r>
            <a:r>
              <a:rPr lang="en-US" b="0" i="0" dirty="0">
                <a:effectLst/>
                <a:latin typeface="Söhne"/>
              </a:rPr>
              <a:t> </a:t>
            </a:r>
            <a:r>
              <a:rPr lang="en-US" b="0" i="0" dirty="0" err="1">
                <a:effectLst/>
                <a:latin typeface="Söhne"/>
              </a:rPr>
              <a:t>duygu</a:t>
            </a:r>
            <a:r>
              <a:rPr lang="en-US" b="0" i="0" dirty="0">
                <a:effectLst/>
                <a:latin typeface="Söhne"/>
              </a:rPr>
              <a:t> </a:t>
            </a:r>
            <a:r>
              <a:rPr lang="en-US" b="0" i="0" dirty="0" err="1">
                <a:effectLst/>
                <a:latin typeface="Söhne"/>
              </a:rPr>
              <a:t>analizi</a:t>
            </a:r>
            <a:r>
              <a:rPr lang="en-US" b="0" i="0" dirty="0">
                <a:effectLst/>
                <a:latin typeface="Söhne"/>
              </a:rPr>
              <a:t> </a:t>
            </a:r>
            <a:r>
              <a:rPr lang="en-US" b="0" i="0" dirty="0" err="1">
                <a:effectLst/>
                <a:latin typeface="Söhne"/>
              </a:rPr>
              <a:t>üzerine</a:t>
            </a:r>
            <a:r>
              <a:rPr lang="en-US" b="0" i="0" dirty="0">
                <a:effectLst/>
                <a:latin typeface="Söhne"/>
              </a:rPr>
              <a:t> </a:t>
            </a:r>
            <a:r>
              <a:rPr lang="en-US" b="0" i="0" dirty="0" err="1">
                <a:effectLst/>
                <a:latin typeface="Söhne"/>
              </a:rPr>
              <a:t>yapılan</a:t>
            </a:r>
            <a:r>
              <a:rPr lang="en-US" b="0" i="0" dirty="0">
                <a:effectLst/>
                <a:latin typeface="Söhne"/>
              </a:rPr>
              <a:t> </a:t>
            </a:r>
            <a:r>
              <a:rPr lang="en-US" b="0" i="0" dirty="0" err="1">
                <a:effectLst/>
                <a:latin typeface="Söhne"/>
              </a:rPr>
              <a:t>araştırma</a:t>
            </a:r>
            <a:r>
              <a:rPr lang="en-US" b="0" i="0" dirty="0">
                <a:effectLst/>
                <a:latin typeface="Söhne"/>
              </a:rPr>
              <a:t> </a:t>
            </a:r>
            <a:r>
              <a:rPr lang="en-US" b="0" i="0" dirty="0" err="1">
                <a:effectLst/>
                <a:latin typeface="Söhne"/>
              </a:rPr>
              <a:t>çalışmaları</a:t>
            </a:r>
            <a:r>
              <a:rPr lang="en-US" b="0" i="0" dirty="0">
                <a:effectLst/>
                <a:latin typeface="Söhne"/>
              </a:rPr>
              <a:t>, </a:t>
            </a:r>
            <a:r>
              <a:rPr lang="en-US" b="0" i="0" dirty="0" err="1">
                <a:effectLst/>
                <a:latin typeface="Söhne"/>
              </a:rPr>
              <a:t>onaylama</a:t>
            </a:r>
            <a:r>
              <a:rPr lang="en-US" b="0" i="0" dirty="0">
                <a:effectLst/>
                <a:latin typeface="Söhne"/>
              </a:rPr>
              <a:t> </a:t>
            </a:r>
            <a:r>
              <a:rPr lang="en-US" b="0" i="0" dirty="0" err="1">
                <a:effectLst/>
                <a:latin typeface="Söhne"/>
              </a:rPr>
              <a:t>önyargısını</a:t>
            </a:r>
            <a:r>
              <a:rPr lang="en-US" b="0" i="0" dirty="0">
                <a:effectLst/>
                <a:latin typeface="Söhne"/>
              </a:rPr>
              <a:t> </a:t>
            </a:r>
            <a:r>
              <a:rPr lang="en-US" b="0" i="0" dirty="0" err="1">
                <a:effectLst/>
                <a:latin typeface="Söhne"/>
              </a:rPr>
              <a:t>dahil</a:t>
            </a:r>
            <a:r>
              <a:rPr lang="en-US" b="0" i="0" dirty="0">
                <a:effectLst/>
                <a:latin typeface="Söhne"/>
              </a:rPr>
              <a:t> </a:t>
            </a:r>
            <a:r>
              <a:rPr lang="en-US" b="0" i="0" dirty="0" err="1">
                <a:effectLst/>
                <a:latin typeface="Söhne"/>
              </a:rPr>
              <a:t>edebilir</a:t>
            </a:r>
            <a:r>
              <a:rPr lang="en-US" b="0" i="0" dirty="0">
                <a:effectLst/>
                <a:latin typeface="Söhne"/>
              </a:rPr>
              <a:t>. Bu durum, </a:t>
            </a:r>
            <a:r>
              <a:rPr lang="en-US" b="0" i="0" dirty="0" err="1">
                <a:effectLst/>
                <a:latin typeface="Söhne"/>
              </a:rPr>
              <a:t>sınırlı</a:t>
            </a:r>
            <a:r>
              <a:rPr lang="en-US" b="0" i="0" dirty="0">
                <a:effectLst/>
                <a:latin typeface="Söhne"/>
              </a:rPr>
              <a:t> </a:t>
            </a:r>
            <a:r>
              <a:rPr lang="en-US" b="0" i="0" dirty="0" err="1">
                <a:effectLst/>
                <a:latin typeface="Söhne"/>
              </a:rPr>
              <a:t>bir</a:t>
            </a:r>
            <a:r>
              <a:rPr lang="en-US" b="0" i="0" dirty="0">
                <a:effectLst/>
                <a:latin typeface="Söhne"/>
              </a:rPr>
              <a:t> </a:t>
            </a:r>
            <a:r>
              <a:rPr lang="en-US" b="0" i="0" dirty="0" err="1">
                <a:effectLst/>
                <a:latin typeface="Söhne"/>
              </a:rPr>
              <a:t>perspektif</a:t>
            </a:r>
            <a:r>
              <a:rPr lang="en-US" b="0" i="0" dirty="0">
                <a:effectLst/>
                <a:latin typeface="Söhne"/>
              </a:rPr>
              <a:t> </a:t>
            </a:r>
            <a:r>
              <a:rPr lang="en-US" b="0" i="0" dirty="0" err="1">
                <a:effectLst/>
                <a:latin typeface="Söhne"/>
              </a:rPr>
              <a:t>sunar</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çeşitli</a:t>
            </a:r>
            <a:r>
              <a:rPr lang="en-US" b="0" i="0" dirty="0">
                <a:effectLst/>
                <a:latin typeface="Söhne"/>
              </a:rPr>
              <a:t> </a:t>
            </a:r>
            <a:r>
              <a:rPr lang="en-US" b="0" i="0" dirty="0" err="1">
                <a:effectLst/>
                <a:latin typeface="Söhne"/>
              </a:rPr>
              <a:t>toplumlar</a:t>
            </a:r>
            <a:r>
              <a:rPr lang="en-US" b="0" i="0" dirty="0">
                <a:effectLst/>
                <a:latin typeface="Söhne"/>
              </a:rPr>
              <a:t> </a:t>
            </a:r>
            <a:r>
              <a:rPr lang="en-US" b="0" i="0" dirty="0" err="1">
                <a:effectLst/>
                <a:latin typeface="Söhne"/>
              </a:rPr>
              <a:t>arasında</a:t>
            </a:r>
            <a:r>
              <a:rPr lang="en-US" b="0" i="0" dirty="0">
                <a:effectLst/>
                <a:latin typeface="Söhne"/>
              </a:rPr>
              <a:t> </a:t>
            </a:r>
            <a:r>
              <a:rPr lang="en-US" b="0" i="0" dirty="0" err="1">
                <a:effectLst/>
                <a:latin typeface="Söhne"/>
              </a:rPr>
              <a:t>ifade</a:t>
            </a:r>
            <a:r>
              <a:rPr lang="en-US" b="0" i="0" dirty="0">
                <a:effectLst/>
                <a:latin typeface="Söhne"/>
              </a:rPr>
              <a:t> </a:t>
            </a:r>
            <a:r>
              <a:rPr lang="en-US" b="0" i="0" dirty="0" err="1">
                <a:effectLst/>
                <a:latin typeface="Söhne"/>
              </a:rPr>
              <a:t>edilen</a:t>
            </a:r>
            <a:r>
              <a:rPr lang="en-US" b="0" i="0" dirty="0">
                <a:effectLst/>
                <a:latin typeface="Söhne"/>
              </a:rPr>
              <a:t> </a:t>
            </a:r>
            <a:r>
              <a:rPr lang="en-US" b="0" i="0" dirty="0" err="1">
                <a:effectLst/>
                <a:latin typeface="Söhne"/>
              </a:rPr>
              <a:t>farklı</a:t>
            </a:r>
            <a:r>
              <a:rPr lang="en-US" b="0" i="0" dirty="0">
                <a:effectLst/>
                <a:latin typeface="Söhne"/>
              </a:rPr>
              <a:t> </a:t>
            </a:r>
            <a:r>
              <a:rPr lang="en-US" b="0" i="0" dirty="0" err="1">
                <a:effectLst/>
                <a:latin typeface="Söhne"/>
              </a:rPr>
              <a:t>görüş</a:t>
            </a:r>
            <a:r>
              <a:rPr lang="en-US" b="0" i="0" dirty="0">
                <a:effectLst/>
                <a:latin typeface="Söhne"/>
              </a:rPr>
              <a:t> </a:t>
            </a:r>
            <a:r>
              <a:rPr lang="en-US" b="0" i="0" dirty="0" err="1">
                <a:effectLst/>
                <a:latin typeface="Söhne"/>
              </a:rPr>
              <a:t>ve</a:t>
            </a:r>
            <a:r>
              <a:rPr lang="en-US" b="0" i="0" dirty="0">
                <a:effectLst/>
                <a:latin typeface="Söhne"/>
              </a:rPr>
              <a:t> </a:t>
            </a:r>
            <a:r>
              <a:rPr lang="en-US" b="0" i="0" dirty="0" err="1">
                <a:effectLst/>
                <a:latin typeface="Söhne"/>
              </a:rPr>
              <a:t>duyguların</a:t>
            </a:r>
            <a:r>
              <a:rPr lang="en-US" b="0" i="0" dirty="0">
                <a:effectLst/>
                <a:latin typeface="Söhne"/>
              </a:rPr>
              <a:t> tam </a:t>
            </a:r>
            <a:r>
              <a:rPr lang="en-US" b="0" i="0" dirty="0" err="1">
                <a:effectLst/>
                <a:latin typeface="Söhne"/>
              </a:rPr>
              <a:t>yelpazesini</a:t>
            </a:r>
            <a:r>
              <a:rPr lang="en-US" b="0" i="0" dirty="0">
                <a:effectLst/>
                <a:latin typeface="Söhne"/>
              </a:rPr>
              <a:t> </a:t>
            </a:r>
            <a:r>
              <a:rPr lang="en-US" b="0" i="0" dirty="0" err="1">
                <a:effectLst/>
                <a:latin typeface="Söhne"/>
              </a:rPr>
              <a:t>yakalamada</a:t>
            </a:r>
            <a:r>
              <a:rPr lang="en-US" b="0" i="0" dirty="0">
                <a:effectLst/>
                <a:latin typeface="Söhne"/>
              </a:rPr>
              <a:t> </a:t>
            </a:r>
            <a:r>
              <a:rPr lang="en-US" b="0" i="0" dirty="0" err="1">
                <a:effectLst/>
                <a:latin typeface="Söhne"/>
              </a:rPr>
              <a:t>başarısız</a:t>
            </a:r>
            <a:r>
              <a:rPr lang="en-US" b="0" i="0" dirty="0">
                <a:effectLst/>
                <a:latin typeface="Söhne"/>
              </a:rPr>
              <a:t> </a:t>
            </a:r>
            <a:r>
              <a:rPr lang="en-US" b="0" i="0" dirty="0" err="1">
                <a:effectLst/>
                <a:latin typeface="Söhne"/>
              </a:rPr>
              <a:t>olabilir</a:t>
            </a:r>
            <a:r>
              <a:rPr lang="en-US" b="0" i="0" dirty="0">
                <a:effectLst/>
                <a:latin typeface="Söhne"/>
              </a:rPr>
              <a:t>.</a:t>
            </a:r>
          </a:p>
          <a:p>
            <a:br>
              <a:rPr lang="en-US" dirty="0"/>
            </a:br>
            <a:endParaRPr lang="en-US" b="0" i="0" dirty="0">
              <a:solidFill>
                <a:srgbClr val="D1D5DB"/>
              </a:solidFill>
              <a:effectLst/>
              <a:latin typeface="Söhne"/>
            </a:endParaRPr>
          </a:p>
          <a:p>
            <a:endParaRPr lang="en-US" b="0" i="0" dirty="0">
              <a:solidFill>
                <a:srgbClr val="D1D5DB"/>
              </a:solidFill>
              <a:effectLst/>
              <a:latin typeface="Söhne"/>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2169586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346394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3972790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1187381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366619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119661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3046606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2114876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3253910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1846575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703500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to monitor?</a:t>
            </a:r>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2371740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838200" y="91934"/>
            <a:ext cx="10515600" cy="769441"/>
          </a:xfrm>
          <a:prstGeom prst="rect">
            <a:avLst/>
          </a:prstGeom>
        </p:spPr>
        <p:txBody>
          <a:bodyPr anchor="t">
            <a:normAutofit/>
          </a:bodyPr>
          <a:lstStyle>
            <a:lvl1pPr algn="ctr">
              <a:lnSpc>
                <a:spcPct val="100000"/>
              </a:lnSpc>
              <a:defRPr sz="2200" b="1">
                <a:solidFill>
                  <a:srgbClr val="7030A0"/>
                </a:solidFill>
                <a:latin typeface="+mn-lt"/>
              </a:defRPr>
            </a:lvl1pPr>
          </a:lstStyle>
          <a:p>
            <a:r>
              <a:rPr lang="en-US" err="1"/>
              <a:t>Üst</a:t>
            </a:r>
            <a:r>
              <a:rPr lang="en-US"/>
              <a:t> </a:t>
            </a:r>
            <a:r>
              <a:rPr lang="en-US" err="1"/>
              <a:t>Başlık</a:t>
            </a:r>
            <a:r>
              <a:rPr lang="en-US"/>
              <a:t> </a:t>
            </a:r>
            <a:r>
              <a:rPr lang="en-US" err="1"/>
              <a:t>Metnini</a:t>
            </a:r>
            <a:r>
              <a:rPr lang="en-US"/>
              <a:t> </a:t>
            </a:r>
            <a:br>
              <a:rPr lang="en-US"/>
            </a:br>
            <a:r>
              <a:rPr lang="en-US" err="1"/>
              <a:t>Buraya</a:t>
            </a:r>
            <a:r>
              <a:rPr lang="en-US"/>
              <a:t> </a:t>
            </a:r>
            <a:r>
              <a:rPr lang="en-US" err="1"/>
              <a:t>Tıklayarak</a:t>
            </a:r>
            <a:r>
              <a:rPr lang="en-US"/>
              <a:t> </a:t>
            </a:r>
            <a:r>
              <a:rPr lang="en-US" err="1"/>
              <a:t>Giriniz</a:t>
            </a:r>
            <a:endParaRPr lang="en-US"/>
          </a:p>
        </p:txBody>
      </p:sp>
      <p:sp>
        <p:nvSpPr>
          <p:cNvPr id="8" name="Rectangle 7"/>
          <p:cNvSpPr/>
          <p:nvPr userDrawn="1"/>
        </p:nvSpPr>
        <p:spPr>
          <a:xfrm>
            <a:off x="4155311" y="0"/>
            <a:ext cx="3865945" cy="8102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userDrawn="1"/>
        </p:nvPicPr>
        <p:blipFill>
          <a:blip r:embed="rId2"/>
          <a:stretch>
            <a:fillRect/>
          </a:stretch>
        </p:blipFill>
        <p:spPr>
          <a:xfrm>
            <a:off x="11647222" y="6256135"/>
            <a:ext cx="466406" cy="466406"/>
          </a:xfrm>
          <a:prstGeom prst="rect">
            <a:avLst/>
          </a:prstGeom>
        </p:spPr>
      </p:pic>
      <p:cxnSp>
        <p:nvCxnSpPr>
          <p:cNvPr id="15" name="Straight Connector 14"/>
          <p:cNvCxnSpPr/>
          <p:nvPr userDrawn="1"/>
        </p:nvCxnSpPr>
        <p:spPr>
          <a:xfrm>
            <a:off x="11567213" y="6165338"/>
            <a:ext cx="0" cy="64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3C7B1C8-292C-4DA5-B71B-FC9FE22FE5FC}"/>
              </a:ext>
            </a:extLst>
          </p:cNvPr>
          <p:cNvSpPr/>
          <p:nvPr userDrawn="1"/>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316B5"/>
              </a:solidFill>
            </a:endParaRPr>
          </a:p>
        </p:txBody>
      </p:sp>
      <p:pic>
        <p:nvPicPr>
          <p:cNvPr id="17" name="Picture 16">
            <a:extLst>
              <a:ext uri="{FF2B5EF4-FFF2-40B4-BE49-F238E27FC236}">
                <a16:creationId xmlns:a16="http://schemas.microsoft.com/office/drawing/2014/main" id="{D85AF1DE-7663-404B-B858-7E5AD416AD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32608" y="6130748"/>
            <a:ext cx="1872092" cy="738396"/>
          </a:xfrm>
          <a:prstGeom prst="rect">
            <a:avLst/>
          </a:prstGeom>
        </p:spPr>
      </p:pic>
    </p:spTree>
    <p:extLst>
      <p:ext uri="{BB962C8B-B14F-4D97-AF65-F5344CB8AC3E}">
        <p14:creationId xmlns:p14="http://schemas.microsoft.com/office/powerpoint/2010/main" val="1267129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1.06.2023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1.06.2023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5ON-Ub_1QUYkDbdLpyt-XyEx34MD28E1#scrollTo=OQYdNSdr__8j"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192.168.19.65:5000/#/experiments/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brainsteam.co.uk/2022/03/14/painless-explainability-for-text-models-with-eli5/#using-explanations-in-practice"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Veri Bilimi :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r>
              <a:rPr lang="tr-TR" sz="2800" dirty="0">
                <a:effectLst/>
                <a:latin typeface="Arial" panose="020B0604020202020204" pitchFamily="34" charset="0"/>
                <a:ea typeface="Times New Roman" panose="02020603050405020304" pitchFamily="18" charset="0"/>
                <a:cs typeface="Arial" panose="020B0604020202020204" pitchFamily="34" charset="0"/>
              </a:rPr>
              <a:t> ile 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12322" y="2762550"/>
            <a:ext cx="6011916" cy="2118529"/>
          </a:xfrm>
        </p:spPr>
        <p:txBody>
          <a:bodyPr wrap="square" lIns="91440" tIns="45720" rIns="91440" bIns="45720" anchor="t">
            <a:spAutoFit/>
          </a:bodyPr>
          <a:lstStyle/>
          <a:p>
            <a:pPr marL="285750" indent="-285750" algn="ctr" defTabSz="685800">
              <a:buFont typeface="Arial" panose="020B0604020202020204" pitchFamily="34" charset="0"/>
              <a:buChar char="•"/>
            </a:pPr>
            <a:r>
              <a:rPr lang="tr-TR" sz="1800" b="1" dirty="0" err="1">
                <a:latin typeface="Arial"/>
                <a:cs typeface="Arial"/>
              </a:rPr>
              <a:t>Monitoring</a:t>
            </a:r>
            <a:r>
              <a:rPr lang="tr-TR" sz="1800" b="1" dirty="0">
                <a:latin typeface="Arial"/>
                <a:cs typeface="Arial"/>
              </a:rPr>
              <a:t> NLP </a:t>
            </a:r>
            <a:r>
              <a:rPr lang="tr-TR" sz="1800" b="1" dirty="0" err="1">
                <a:latin typeface="Arial"/>
                <a:cs typeface="Arial"/>
              </a:rPr>
              <a:t>models</a:t>
            </a:r>
            <a:r>
              <a:rPr lang="tr-TR" sz="1800" b="1" dirty="0">
                <a:latin typeface="Arial"/>
                <a:cs typeface="Arial"/>
              </a:rPr>
              <a:t> in </a:t>
            </a:r>
            <a:r>
              <a:rPr lang="tr-TR" sz="1800" b="1" dirty="0" err="1">
                <a:latin typeface="Arial"/>
                <a:cs typeface="Arial"/>
              </a:rPr>
              <a:t>production</a:t>
            </a:r>
            <a:endParaRPr lang="tr-TR" sz="1800" b="1" dirty="0">
              <a:latin typeface="Arial"/>
              <a:cs typeface="Arial"/>
            </a:endParaRPr>
          </a:p>
          <a:p>
            <a:pPr marL="285750" indent="-285750" algn="ctr" defTabSz="685800">
              <a:buFont typeface="Arial" panose="020B0604020202020204" pitchFamily="34" charset="0"/>
              <a:buChar char="•"/>
            </a:pPr>
            <a:r>
              <a:rPr lang="tr-TR" sz="1800" b="1" dirty="0" err="1">
                <a:latin typeface="Arial"/>
                <a:cs typeface="Arial"/>
              </a:rPr>
              <a:t>Interpretability</a:t>
            </a:r>
            <a:r>
              <a:rPr lang="tr-TR" sz="1800" b="1" dirty="0">
                <a:latin typeface="Arial"/>
                <a:cs typeface="Arial"/>
              </a:rPr>
              <a:t> of </a:t>
            </a:r>
            <a:r>
              <a:rPr lang="tr-TR" sz="1800" b="1" dirty="0" err="1">
                <a:latin typeface="Arial"/>
                <a:cs typeface="Arial"/>
              </a:rPr>
              <a:t>Models</a:t>
            </a:r>
            <a:endParaRPr lang="tr-TR" sz="1800" b="1" dirty="0">
              <a:latin typeface="Arial"/>
              <a:cs typeface="Arial"/>
            </a:endParaRPr>
          </a:p>
          <a:p>
            <a:pPr marL="285750" indent="-285750" algn="ctr" defTabSz="685800">
              <a:buFont typeface="Arial" panose="020B0604020202020204" pitchFamily="34" charset="0"/>
              <a:buChar char="•"/>
            </a:pPr>
            <a:r>
              <a:rPr lang="tr-TR" sz="1800" b="1" dirty="0" err="1">
                <a:latin typeface="Arial"/>
                <a:cs typeface="Arial"/>
              </a:rPr>
              <a:t>Bias</a:t>
            </a:r>
            <a:r>
              <a:rPr lang="tr-TR" sz="1800" b="1" dirty="0">
                <a:latin typeface="Arial"/>
                <a:cs typeface="Arial"/>
              </a:rPr>
              <a:t> &amp; </a:t>
            </a:r>
            <a:r>
              <a:rPr lang="tr-TR" sz="1800" b="1" dirty="0" err="1">
                <a:latin typeface="Arial"/>
                <a:cs typeface="Arial"/>
              </a:rPr>
              <a:t>Ethics</a:t>
            </a:r>
            <a:r>
              <a:rPr lang="tr-TR" sz="1800" b="1" dirty="0">
                <a:latin typeface="Arial"/>
                <a:cs typeface="Arial"/>
              </a:rPr>
              <a:t> in NLP</a:t>
            </a:r>
          </a:p>
          <a:p>
            <a:pPr algn="ctr" defTabSz="685800"/>
            <a:r>
              <a:rPr lang="tr-TR" sz="1800" b="1" dirty="0">
                <a:latin typeface="Arial"/>
                <a:cs typeface="Arial"/>
              </a:rPr>
              <a:t> </a:t>
            </a:r>
          </a:p>
          <a:p>
            <a:pPr algn="ctr" defTabSz="685800"/>
            <a:r>
              <a:rPr lang="tr-TR" sz="1400" dirty="0">
                <a:latin typeface="Arial"/>
                <a:cs typeface="Arial"/>
              </a:rPr>
              <a:t>1 Haziran</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Compare</a:t>
            </a:r>
            <a:r>
              <a:rPr lang="tr-TR" sz="2400" b="1" dirty="0">
                <a:solidFill>
                  <a:srgbClr val="7030A0"/>
                </a:solidFill>
                <a:cs typeface="Arial"/>
              </a:rPr>
              <a:t> Training &amp; </a:t>
            </a:r>
            <a:r>
              <a:rPr lang="tr-TR" sz="2400" b="1" dirty="0" err="1">
                <a:solidFill>
                  <a:srgbClr val="7030A0"/>
                </a:solidFill>
                <a:cs typeface="Arial"/>
              </a:rPr>
              <a:t>Production</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84D78764-D834-1E27-4343-4251E9AEF0FF}"/>
              </a:ext>
            </a:extLst>
          </p:cNvPr>
          <p:cNvPicPr>
            <a:picLocks noChangeAspect="1"/>
          </p:cNvPicPr>
          <p:nvPr/>
        </p:nvPicPr>
        <p:blipFill>
          <a:blip r:embed="rId3"/>
          <a:stretch>
            <a:fillRect/>
          </a:stretch>
        </p:blipFill>
        <p:spPr>
          <a:xfrm>
            <a:off x="1864662" y="1274001"/>
            <a:ext cx="8462675" cy="4835814"/>
          </a:xfrm>
          <a:prstGeom prst="rect">
            <a:avLst/>
          </a:prstGeom>
        </p:spPr>
      </p:pic>
    </p:spTree>
    <p:extLst>
      <p:ext uri="{BB962C8B-B14F-4D97-AF65-F5344CB8AC3E}">
        <p14:creationId xmlns:p14="http://schemas.microsoft.com/office/powerpoint/2010/main" val="140111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What</a:t>
            </a:r>
            <a:r>
              <a:rPr lang="tr-TR" sz="2400" b="1" dirty="0">
                <a:solidFill>
                  <a:srgbClr val="7030A0"/>
                </a:solidFill>
                <a:cs typeface="Arial"/>
              </a:rPr>
              <a:t> </a:t>
            </a:r>
            <a:r>
              <a:rPr lang="tr-TR" sz="2400" b="1" dirty="0" err="1">
                <a:solidFill>
                  <a:srgbClr val="7030A0"/>
                </a:solidFill>
                <a:cs typeface="Arial"/>
              </a:rPr>
              <a:t>if</a:t>
            </a:r>
            <a:r>
              <a:rPr lang="tr-TR" sz="2400" b="1" dirty="0">
                <a:solidFill>
                  <a:srgbClr val="7030A0"/>
                </a:solidFill>
                <a:cs typeface="Arial"/>
              </a:rPr>
              <a:t> </a:t>
            </a:r>
            <a:r>
              <a:rPr lang="tr-TR" sz="2400" b="1" dirty="0" err="1">
                <a:solidFill>
                  <a:srgbClr val="7030A0"/>
                </a:solidFill>
                <a:cs typeface="Arial"/>
              </a:rPr>
              <a:t>we</a:t>
            </a:r>
            <a:r>
              <a:rPr lang="tr-TR" sz="2400" b="1" dirty="0">
                <a:solidFill>
                  <a:srgbClr val="7030A0"/>
                </a:solidFill>
                <a:cs typeface="Arial"/>
              </a:rPr>
              <a:t> </a:t>
            </a:r>
            <a:r>
              <a:rPr lang="tr-TR" sz="2400" b="1" dirty="0" err="1">
                <a:solidFill>
                  <a:srgbClr val="7030A0"/>
                </a:solidFill>
                <a:cs typeface="Arial"/>
              </a:rPr>
              <a:t>can’t</a:t>
            </a:r>
            <a:r>
              <a:rPr lang="tr-TR" sz="2400" b="1" dirty="0">
                <a:solidFill>
                  <a:srgbClr val="7030A0"/>
                </a:solidFill>
                <a:cs typeface="Arial"/>
              </a:rPr>
              <a:t> </a:t>
            </a:r>
            <a:r>
              <a:rPr lang="tr-TR" sz="2400" b="1" dirty="0" err="1">
                <a:solidFill>
                  <a:srgbClr val="7030A0"/>
                </a:solidFill>
                <a:cs typeface="Arial"/>
              </a:rPr>
              <a:t>get</a:t>
            </a:r>
            <a:r>
              <a:rPr lang="tr-TR" sz="2400" b="1" dirty="0">
                <a:solidFill>
                  <a:srgbClr val="7030A0"/>
                </a:solidFill>
                <a:cs typeface="Arial"/>
              </a:rPr>
              <a:t> </a:t>
            </a:r>
            <a:r>
              <a:rPr lang="tr-TR" sz="2400" b="1" dirty="0" err="1">
                <a:solidFill>
                  <a:srgbClr val="7030A0"/>
                </a:solidFill>
                <a:cs typeface="Arial"/>
              </a:rPr>
              <a:t>feedback</a:t>
            </a:r>
            <a:r>
              <a:rPr lang="tr-TR" sz="2400" b="1" dirty="0">
                <a:solidFill>
                  <a:srgbClr val="7030A0"/>
                </a:solidFill>
                <a:cs typeface="Arial"/>
              </a:rPr>
              <a:t> </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21466FA3-2ECE-52FA-3B55-AF59D20501CB}"/>
              </a:ext>
            </a:extLst>
          </p:cNvPr>
          <p:cNvPicPr>
            <a:picLocks noChangeAspect="1"/>
          </p:cNvPicPr>
          <p:nvPr/>
        </p:nvPicPr>
        <p:blipFill>
          <a:blip r:embed="rId3"/>
          <a:stretch>
            <a:fillRect/>
          </a:stretch>
        </p:blipFill>
        <p:spPr>
          <a:xfrm>
            <a:off x="1953768" y="992373"/>
            <a:ext cx="8655244" cy="4945853"/>
          </a:xfrm>
          <a:prstGeom prst="rect">
            <a:avLst/>
          </a:prstGeom>
        </p:spPr>
      </p:pic>
    </p:spTree>
    <p:extLst>
      <p:ext uri="{BB962C8B-B14F-4D97-AF65-F5344CB8AC3E}">
        <p14:creationId xmlns:p14="http://schemas.microsoft.com/office/powerpoint/2010/main" val="2369334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What</a:t>
            </a:r>
            <a:r>
              <a:rPr lang="tr-TR" sz="2400" b="1" dirty="0">
                <a:solidFill>
                  <a:srgbClr val="7030A0"/>
                </a:solidFill>
                <a:cs typeface="Arial"/>
              </a:rPr>
              <a:t> </a:t>
            </a:r>
            <a:r>
              <a:rPr lang="tr-TR" sz="2400" b="1" dirty="0" err="1">
                <a:solidFill>
                  <a:srgbClr val="7030A0"/>
                </a:solidFill>
                <a:cs typeface="Arial"/>
              </a:rPr>
              <a:t>if</a:t>
            </a:r>
            <a:r>
              <a:rPr lang="tr-TR" sz="2400" b="1" dirty="0">
                <a:solidFill>
                  <a:srgbClr val="7030A0"/>
                </a:solidFill>
                <a:cs typeface="Arial"/>
              </a:rPr>
              <a:t> </a:t>
            </a:r>
            <a:r>
              <a:rPr lang="tr-TR" sz="2400" b="1" dirty="0" err="1">
                <a:solidFill>
                  <a:srgbClr val="7030A0"/>
                </a:solidFill>
                <a:cs typeface="Arial"/>
              </a:rPr>
              <a:t>we</a:t>
            </a:r>
            <a:r>
              <a:rPr lang="tr-TR" sz="2400" b="1" dirty="0">
                <a:solidFill>
                  <a:srgbClr val="7030A0"/>
                </a:solidFill>
                <a:cs typeface="Arial"/>
              </a:rPr>
              <a:t> </a:t>
            </a:r>
            <a:r>
              <a:rPr lang="tr-TR" sz="2400" b="1" dirty="0" err="1">
                <a:solidFill>
                  <a:srgbClr val="7030A0"/>
                </a:solidFill>
                <a:cs typeface="Arial"/>
              </a:rPr>
              <a:t>can’t</a:t>
            </a:r>
            <a:r>
              <a:rPr lang="tr-TR" sz="2400" b="1" dirty="0">
                <a:solidFill>
                  <a:srgbClr val="7030A0"/>
                </a:solidFill>
                <a:cs typeface="Arial"/>
              </a:rPr>
              <a:t> </a:t>
            </a:r>
            <a:r>
              <a:rPr lang="tr-TR" sz="2400" b="1" dirty="0" err="1">
                <a:solidFill>
                  <a:srgbClr val="7030A0"/>
                </a:solidFill>
                <a:cs typeface="Arial"/>
              </a:rPr>
              <a:t>get</a:t>
            </a:r>
            <a:r>
              <a:rPr lang="tr-TR" sz="2400" b="1" dirty="0">
                <a:solidFill>
                  <a:srgbClr val="7030A0"/>
                </a:solidFill>
                <a:cs typeface="Arial"/>
              </a:rPr>
              <a:t> </a:t>
            </a:r>
            <a:r>
              <a:rPr lang="tr-TR" sz="2400" b="1" dirty="0" err="1">
                <a:solidFill>
                  <a:srgbClr val="7030A0"/>
                </a:solidFill>
                <a:cs typeface="Arial"/>
              </a:rPr>
              <a:t>feedback</a:t>
            </a:r>
            <a:r>
              <a:rPr lang="tr-TR" sz="2400" b="1" dirty="0">
                <a:solidFill>
                  <a:srgbClr val="7030A0"/>
                </a:solidFill>
                <a:cs typeface="Arial"/>
              </a:rPr>
              <a:t> </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90B1259E-FC62-EC62-460A-DD4A1AA3E417}"/>
              </a:ext>
            </a:extLst>
          </p:cNvPr>
          <p:cNvPicPr>
            <a:picLocks noChangeAspect="1"/>
          </p:cNvPicPr>
          <p:nvPr/>
        </p:nvPicPr>
        <p:blipFill>
          <a:blip r:embed="rId3"/>
          <a:stretch>
            <a:fillRect/>
          </a:stretch>
        </p:blipFill>
        <p:spPr>
          <a:xfrm>
            <a:off x="101823" y="948425"/>
            <a:ext cx="6784588" cy="3876907"/>
          </a:xfrm>
          <a:prstGeom prst="rect">
            <a:avLst/>
          </a:prstGeom>
        </p:spPr>
      </p:pic>
      <p:pic>
        <p:nvPicPr>
          <p:cNvPr id="4" name="Picture 3">
            <a:extLst>
              <a:ext uri="{FF2B5EF4-FFF2-40B4-BE49-F238E27FC236}">
                <a16:creationId xmlns:a16="http://schemas.microsoft.com/office/drawing/2014/main" id="{51DBD213-8CD9-29F0-B668-F78BFA0E15C5}"/>
              </a:ext>
            </a:extLst>
          </p:cNvPr>
          <p:cNvPicPr>
            <a:picLocks noChangeAspect="1"/>
          </p:cNvPicPr>
          <p:nvPr/>
        </p:nvPicPr>
        <p:blipFill>
          <a:blip r:embed="rId4"/>
          <a:stretch>
            <a:fillRect/>
          </a:stretch>
        </p:blipFill>
        <p:spPr>
          <a:xfrm>
            <a:off x="5753385" y="3505759"/>
            <a:ext cx="6336792" cy="3271553"/>
          </a:xfrm>
          <a:prstGeom prst="rect">
            <a:avLst/>
          </a:prstGeom>
        </p:spPr>
      </p:pic>
    </p:spTree>
    <p:extLst>
      <p:ext uri="{BB962C8B-B14F-4D97-AF65-F5344CB8AC3E}">
        <p14:creationId xmlns:p14="http://schemas.microsoft.com/office/powerpoint/2010/main" val="3634899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Remediate</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3261BCE6-FD27-8AF5-1F2C-E44E780B7A8A}"/>
              </a:ext>
            </a:extLst>
          </p:cNvPr>
          <p:cNvPicPr>
            <a:picLocks noChangeAspect="1"/>
          </p:cNvPicPr>
          <p:nvPr/>
        </p:nvPicPr>
        <p:blipFill rotWithShape="1">
          <a:blip r:embed="rId3"/>
          <a:srcRect t="13081"/>
          <a:stretch/>
        </p:blipFill>
        <p:spPr>
          <a:xfrm>
            <a:off x="1551709" y="1814944"/>
            <a:ext cx="8430491" cy="3977351"/>
          </a:xfrm>
          <a:prstGeom prst="rect">
            <a:avLst/>
          </a:prstGeom>
        </p:spPr>
      </p:pic>
    </p:spTree>
    <p:extLst>
      <p:ext uri="{BB962C8B-B14F-4D97-AF65-F5344CB8AC3E}">
        <p14:creationId xmlns:p14="http://schemas.microsoft.com/office/powerpoint/2010/main" val="2616316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EBAF2301-B2CB-74B3-D4B5-36C5D8603E4F}"/>
              </a:ext>
            </a:extLst>
          </p:cNvPr>
          <p:cNvPicPr>
            <a:picLocks noChangeAspect="1"/>
          </p:cNvPicPr>
          <p:nvPr/>
        </p:nvPicPr>
        <p:blipFill>
          <a:blip r:embed="rId3"/>
          <a:stretch>
            <a:fillRect/>
          </a:stretch>
        </p:blipFill>
        <p:spPr>
          <a:xfrm>
            <a:off x="1011382" y="829923"/>
            <a:ext cx="10065327" cy="4985716"/>
          </a:xfrm>
          <a:prstGeom prst="rect">
            <a:avLst/>
          </a:prstGeom>
        </p:spPr>
      </p:pic>
      <p:sp>
        <p:nvSpPr>
          <p:cNvPr id="4" name="Rectangle 3">
            <a:extLst>
              <a:ext uri="{FF2B5EF4-FFF2-40B4-BE49-F238E27FC236}">
                <a16:creationId xmlns:a16="http://schemas.microsoft.com/office/drawing/2014/main" id="{CF3901A6-BC4A-C178-9A4E-7DB8809B7994}"/>
              </a:ext>
            </a:extLst>
          </p:cNvPr>
          <p:cNvSpPr/>
          <p:nvPr/>
        </p:nvSpPr>
        <p:spPr>
          <a:xfrm>
            <a:off x="9223802" y="829922"/>
            <a:ext cx="2133600" cy="90189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165764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Summary</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err="1">
                <a:solidFill>
                  <a:srgbClr val="0F0F0F"/>
                </a:solidFill>
                <a:effectLst/>
                <a:latin typeface="Roboto" panose="02000000000000000000" pitchFamily="2" charset="0"/>
              </a:rPr>
              <a:t>Meeta</a:t>
            </a:r>
            <a:r>
              <a:rPr lang="en-US" sz="1050" b="0" i="0" dirty="0">
                <a:solidFill>
                  <a:srgbClr val="0F0F0F"/>
                </a:solidFill>
                <a:effectLst/>
                <a:latin typeface="Roboto" panose="02000000000000000000" pitchFamily="2" charset="0"/>
              </a:rPr>
              <a:t> Dash, VP Product</a:t>
            </a:r>
            <a:endParaRPr lang="en-TR" sz="1050" dirty="0"/>
          </a:p>
        </p:txBody>
      </p:sp>
      <p:pic>
        <p:nvPicPr>
          <p:cNvPr id="3" name="Picture 2">
            <a:extLst>
              <a:ext uri="{FF2B5EF4-FFF2-40B4-BE49-F238E27FC236}">
                <a16:creationId xmlns:a16="http://schemas.microsoft.com/office/drawing/2014/main" id="{B521CD51-0290-BC3C-FF27-497E7FCB5D01}"/>
              </a:ext>
            </a:extLst>
          </p:cNvPr>
          <p:cNvPicPr>
            <a:picLocks noChangeAspect="1"/>
          </p:cNvPicPr>
          <p:nvPr/>
        </p:nvPicPr>
        <p:blipFill>
          <a:blip r:embed="rId3"/>
          <a:stretch>
            <a:fillRect/>
          </a:stretch>
        </p:blipFill>
        <p:spPr>
          <a:xfrm>
            <a:off x="1291550" y="1607127"/>
            <a:ext cx="9868286" cy="4308169"/>
          </a:xfrm>
          <a:prstGeom prst="rect">
            <a:avLst/>
          </a:prstGeom>
        </p:spPr>
      </p:pic>
      <p:sp>
        <p:nvSpPr>
          <p:cNvPr id="4" name="Rectangle 3">
            <a:extLst>
              <a:ext uri="{FF2B5EF4-FFF2-40B4-BE49-F238E27FC236}">
                <a16:creationId xmlns:a16="http://schemas.microsoft.com/office/drawing/2014/main" id="{2FF8760A-0422-2150-A10D-14D97131B6B5}"/>
              </a:ext>
            </a:extLst>
          </p:cNvPr>
          <p:cNvSpPr/>
          <p:nvPr/>
        </p:nvSpPr>
        <p:spPr>
          <a:xfrm>
            <a:off x="9223802" y="999027"/>
            <a:ext cx="2133600" cy="90189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3287498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6" name="TextBox 5">
            <a:extLst>
              <a:ext uri="{FF2B5EF4-FFF2-40B4-BE49-F238E27FC236}">
                <a16:creationId xmlns:a16="http://schemas.microsoft.com/office/drawing/2014/main" id="{1AAE29FB-6F16-01B8-FB83-78A6A0DB9D0B}"/>
              </a:ext>
            </a:extLst>
          </p:cNvPr>
          <p:cNvSpPr txBox="1"/>
          <p:nvPr/>
        </p:nvSpPr>
        <p:spPr>
          <a:xfrm>
            <a:off x="1013258" y="3244334"/>
            <a:ext cx="10331739" cy="369332"/>
          </a:xfrm>
          <a:prstGeom prst="rect">
            <a:avLst/>
          </a:prstGeom>
          <a:noFill/>
        </p:spPr>
        <p:txBody>
          <a:bodyPr wrap="none" rtlCol="0">
            <a:spAutoFit/>
          </a:bodyPr>
          <a:lstStyle/>
          <a:p>
            <a:r>
              <a:rPr lang="en-US" dirty="0">
                <a:hlinkClick r:id="rId3"/>
              </a:rPr>
              <a:t>https://colab.research.google.com/drive/15ON-Ub_1QUYkDbdLpyt-XyEx34MD28E1#scrollTo=OQYdNSdr__8j</a:t>
            </a:r>
            <a:r>
              <a:rPr lang="en-US" dirty="0"/>
              <a:t> </a:t>
            </a:r>
            <a:endParaRPr lang="en-TR" dirty="0"/>
          </a:p>
        </p:txBody>
      </p:sp>
      <p:sp>
        <p:nvSpPr>
          <p:cNvPr id="4" name="TextBox 3">
            <a:extLst>
              <a:ext uri="{FF2B5EF4-FFF2-40B4-BE49-F238E27FC236}">
                <a16:creationId xmlns:a16="http://schemas.microsoft.com/office/drawing/2014/main" id="{38AF8AA5-64F4-2F33-90ED-F46328D420AD}"/>
              </a:ext>
            </a:extLst>
          </p:cNvPr>
          <p:cNvSpPr txBox="1"/>
          <p:nvPr/>
        </p:nvSpPr>
        <p:spPr>
          <a:xfrm>
            <a:off x="3663917" y="4124098"/>
            <a:ext cx="4411079" cy="369332"/>
          </a:xfrm>
          <a:prstGeom prst="rect">
            <a:avLst/>
          </a:prstGeom>
          <a:noFill/>
        </p:spPr>
        <p:txBody>
          <a:bodyPr wrap="none" rtlCol="0">
            <a:spAutoFit/>
          </a:bodyPr>
          <a:lstStyle/>
          <a:p>
            <a:r>
              <a:rPr lang="en-US" dirty="0">
                <a:hlinkClick r:id="rId4"/>
              </a:rPr>
              <a:t>http://192.168.19.65:5000/#/experiments/8</a:t>
            </a:r>
            <a:r>
              <a:rPr lang="en-US" dirty="0"/>
              <a:t> </a:t>
            </a:r>
            <a:endParaRPr lang="en-TR" dirty="0"/>
          </a:p>
        </p:txBody>
      </p:sp>
    </p:spTree>
    <p:extLst>
      <p:ext uri="{BB962C8B-B14F-4D97-AF65-F5344CB8AC3E}">
        <p14:creationId xmlns:p14="http://schemas.microsoft.com/office/powerpoint/2010/main" val="643687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Explanation</a:t>
            </a:r>
            <a:r>
              <a:rPr lang="tr-TR" sz="2400" b="1" dirty="0">
                <a:solidFill>
                  <a:srgbClr val="8316B5"/>
                </a:solidFill>
                <a:ea typeface="Arial" charset="0"/>
                <a:cs typeface="Arial"/>
              </a:rPr>
              <a:t> </a:t>
            </a:r>
            <a:r>
              <a:rPr lang="tr-TR" sz="2400" b="1" dirty="0" err="1">
                <a:solidFill>
                  <a:srgbClr val="8316B5"/>
                </a:solidFill>
                <a:ea typeface="Arial" charset="0"/>
                <a:cs typeface="Arial"/>
              </a:rPr>
              <a:t>vs</a:t>
            </a:r>
            <a:r>
              <a:rPr lang="tr-TR" sz="2400" b="1" dirty="0">
                <a:solidFill>
                  <a:srgbClr val="8316B5"/>
                </a:solidFill>
                <a:ea typeface="Arial" charset="0"/>
                <a:cs typeface="Arial"/>
              </a:rPr>
              <a:t> </a:t>
            </a:r>
            <a:r>
              <a:rPr lang="tr-TR" sz="2400" b="1" dirty="0" err="1">
                <a:solidFill>
                  <a:srgbClr val="8316B5"/>
                </a:solidFill>
                <a:ea typeface="Arial" charset="0"/>
                <a:cs typeface="Arial"/>
              </a:rPr>
              <a:t>Interpretation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4" name="TextBox 3">
            <a:extLst>
              <a:ext uri="{FF2B5EF4-FFF2-40B4-BE49-F238E27FC236}">
                <a16:creationId xmlns:a16="http://schemas.microsoft.com/office/drawing/2014/main" id="{B4B5159C-56DB-44A5-86EE-64851E11A918}"/>
              </a:ext>
            </a:extLst>
          </p:cNvPr>
          <p:cNvSpPr txBox="1"/>
          <p:nvPr/>
        </p:nvSpPr>
        <p:spPr>
          <a:xfrm>
            <a:off x="4973256" y="1172332"/>
            <a:ext cx="6096000" cy="369332"/>
          </a:xfrm>
          <a:prstGeom prst="rect">
            <a:avLst/>
          </a:prstGeom>
          <a:noFill/>
        </p:spPr>
        <p:txBody>
          <a:bodyPr wrap="square">
            <a:spAutoFit/>
          </a:bodyPr>
          <a:lstStyle/>
          <a:p>
            <a:r>
              <a:rPr lang="en-US" b="1" i="1" dirty="0">
                <a:solidFill>
                  <a:srgbClr val="000000"/>
                </a:solidFill>
                <a:effectLst/>
                <a:latin typeface="Raleway" panose="020F0502020204030204" pitchFamily="34" charset="0"/>
              </a:rPr>
              <a:t>Why should I trust you?</a:t>
            </a:r>
            <a:endParaRPr lang="en-TR" dirty="0"/>
          </a:p>
        </p:txBody>
      </p:sp>
      <p:sp>
        <p:nvSpPr>
          <p:cNvPr id="7" name="TextBox 6">
            <a:extLst>
              <a:ext uri="{FF2B5EF4-FFF2-40B4-BE49-F238E27FC236}">
                <a16:creationId xmlns:a16="http://schemas.microsoft.com/office/drawing/2014/main" id="{6B150F26-4ACE-9BF4-9287-46F09556B2BA}"/>
              </a:ext>
            </a:extLst>
          </p:cNvPr>
          <p:cNvSpPr txBox="1"/>
          <p:nvPr/>
        </p:nvSpPr>
        <p:spPr>
          <a:xfrm>
            <a:off x="540327" y="1582341"/>
            <a:ext cx="10812425" cy="3970318"/>
          </a:xfrm>
          <a:prstGeom prst="rect">
            <a:avLst/>
          </a:prstGeom>
          <a:noFill/>
        </p:spPr>
        <p:txBody>
          <a:bodyPr wrap="square">
            <a:spAutoFit/>
          </a:bodyPr>
          <a:lstStyle/>
          <a:p>
            <a:pPr algn="l"/>
            <a:r>
              <a:rPr lang="en-US" b="0" i="0" dirty="0">
                <a:solidFill>
                  <a:srgbClr val="000000"/>
                </a:solidFill>
                <a:effectLst/>
              </a:rPr>
              <a:t>Model explanation and model interpretation are distinct concepts. The weights of a linear or logistic regression can be interpreted, whereas the weights of a complex neural network are not easily interpretable.</a:t>
            </a:r>
          </a:p>
          <a:p>
            <a:pPr algn="l"/>
            <a:endParaRPr lang="en-US" b="0" i="0" dirty="0">
              <a:solidFill>
                <a:srgbClr val="000000"/>
              </a:solidFill>
              <a:effectLst/>
            </a:endParaRPr>
          </a:p>
          <a:p>
            <a:pPr algn="l"/>
            <a:r>
              <a:rPr lang="en-US" b="0" i="0" dirty="0">
                <a:solidFill>
                  <a:srgbClr val="000000"/>
                </a:solidFill>
                <a:effectLst/>
              </a:rPr>
              <a:t>When we refer to explanation, we are talking about presenting textual or visual evidence that offers a qualitative understanding of how the components of an instance (such as words in text or patches in images) relate to the model's prediction.</a:t>
            </a:r>
          </a:p>
          <a:p>
            <a:pPr algn="l"/>
            <a:endParaRPr lang="en-US" b="0" i="0" dirty="0">
              <a:solidFill>
                <a:srgbClr val="000000"/>
              </a:solidFill>
              <a:effectLst/>
            </a:endParaRPr>
          </a:p>
          <a:p>
            <a:pPr algn="l"/>
            <a:r>
              <a:rPr lang="en-US" b="0" i="0" dirty="0">
                <a:solidFill>
                  <a:srgbClr val="000000"/>
                </a:solidFill>
                <a:effectLst/>
              </a:rPr>
              <a:t>For instance, if we are predicting the sentiment of a sentence like </a:t>
            </a:r>
          </a:p>
          <a:p>
            <a:pPr algn="l"/>
            <a:endParaRPr lang="en-US" dirty="0">
              <a:solidFill>
                <a:srgbClr val="000000"/>
              </a:solidFill>
            </a:endParaRPr>
          </a:p>
          <a:p>
            <a:pPr algn="l"/>
            <a:r>
              <a:rPr lang="en-US" b="0" i="0" dirty="0">
                <a:solidFill>
                  <a:srgbClr val="000000"/>
                </a:solidFill>
                <a:effectLst/>
              </a:rPr>
              <a:t>		"Amazing place to visit. Enjoyed the rides." </a:t>
            </a:r>
          </a:p>
          <a:p>
            <a:pPr algn="l"/>
            <a:endParaRPr lang="en-US" dirty="0">
              <a:solidFill>
                <a:srgbClr val="000000"/>
              </a:solidFill>
            </a:endParaRPr>
          </a:p>
          <a:p>
            <a:pPr algn="l"/>
            <a:r>
              <a:rPr lang="en-US" b="0" i="0" dirty="0">
                <a:solidFill>
                  <a:srgbClr val="000000"/>
                </a:solidFill>
                <a:effectLst/>
              </a:rPr>
              <a:t>as positive, </a:t>
            </a:r>
          </a:p>
          <a:p>
            <a:pPr algn="l"/>
            <a:endParaRPr lang="en-US" dirty="0">
              <a:solidFill>
                <a:srgbClr val="000000"/>
              </a:solidFill>
            </a:endParaRPr>
          </a:p>
          <a:p>
            <a:pPr algn="l"/>
            <a:r>
              <a:rPr lang="en-US" b="0" i="0" dirty="0">
                <a:solidFill>
                  <a:srgbClr val="000000"/>
                </a:solidFill>
                <a:effectLst/>
              </a:rPr>
              <a:t>		the model should emphasize the words "Amazing" and "Enjoyed."</a:t>
            </a:r>
          </a:p>
        </p:txBody>
      </p:sp>
    </p:spTree>
    <p:extLst>
      <p:ext uri="{BB962C8B-B14F-4D97-AF65-F5344CB8AC3E}">
        <p14:creationId xmlns:p14="http://schemas.microsoft.com/office/powerpoint/2010/main" val="298110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LIME</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6" name="TextBox 5">
            <a:extLst>
              <a:ext uri="{FF2B5EF4-FFF2-40B4-BE49-F238E27FC236}">
                <a16:creationId xmlns:a16="http://schemas.microsoft.com/office/drawing/2014/main" id="{F15E642D-8C9C-0205-7C2D-7865C88AA252}"/>
              </a:ext>
            </a:extLst>
          </p:cNvPr>
          <p:cNvSpPr txBox="1"/>
          <p:nvPr/>
        </p:nvSpPr>
        <p:spPr>
          <a:xfrm>
            <a:off x="623455" y="612845"/>
            <a:ext cx="11568545" cy="4801314"/>
          </a:xfrm>
          <a:prstGeom prst="rect">
            <a:avLst/>
          </a:prstGeom>
          <a:noFill/>
        </p:spPr>
        <p:txBody>
          <a:bodyPr wrap="square">
            <a:spAutoFit/>
          </a:bodyPr>
          <a:lstStyle/>
          <a:p>
            <a:pPr marL="285750" indent="-285750">
              <a:buFont typeface="Arial" panose="020B0604020202020204" pitchFamily="34" charset="0"/>
              <a:buChar char="•"/>
            </a:pPr>
            <a:r>
              <a:rPr lang="en-US" b="1" dirty="0"/>
              <a:t>Data Sampling: </a:t>
            </a:r>
            <a:r>
              <a:rPr lang="en-US" dirty="0"/>
              <a:t>LIME starts by creating perturbed versions of the input text by randomly adding or removing words. These perturbed samples are then fed into the NLP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Prediction Explanation: </a:t>
            </a:r>
            <a:r>
              <a:rPr lang="en-US" dirty="0"/>
              <a:t>LIME uses the predictions made by the NLP model on the perturbed samples to learn a simpler, interpretable model, such as a linear or decision tree model. The interpretable model is trained to approximate the behavior of the NLP model in the local region around the instance of interest.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Feature Importance: </a:t>
            </a:r>
            <a:r>
              <a:rPr lang="en-US" dirty="0"/>
              <a:t>LIME calculates the importance of each feature (i.e., word or token) based on the learned interpretable model. The importance is typically represented as a weight or score assigned to each feature, indicating its contribution to the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Explanation Visualization: </a:t>
            </a:r>
            <a:r>
              <a:rPr lang="en-US" dirty="0"/>
              <a:t>The feature importance scores obtained from LIME can be visualized to provide a human-readable explanation. For example, the most important words or tokens can be highlighted or displayed along with their respective weights, indicating their impact on the model's prediction.</a:t>
            </a:r>
          </a:p>
        </p:txBody>
      </p:sp>
    </p:spTree>
    <p:extLst>
      <p:ext uri="{BB962C8B-B14F-4D97-AF65-F5344CB8AC3E}">
        <p14:creationId xmlns:p14="http://schemas.microsoft.com/office/powerpoint/2010/main" val="2223537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LIME</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9DDE5698-7603-F7F5-3AA8-300C6378B2CF}"/>
              </a:ext>
            </a:extLst>
          </p:cNvPr>
          <p:cNvSpPr txBox="1"/>
          <p:nvPr/>
        </p:nvSpPr>
        <p:spPr>
          <a:xfrm>
            <a:off x="5360859" y="3059668"/>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3745323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Detecting</a:t>
            </a:r>
            <a:r>
              <a:rPr lang="tr-TR" sz="2400" b="1" dirty="0">
                <a:solidFill>
                  <a:srgbClr val="8316B5"/>
                </a:solidFill>
                <a:ea typeface="Arial" charset="0"/>
                <a:cs typeface="Arial"/>
              </a:rPr>
              <a:t> </a:t>
            </a:r>
            <a:r>
              <a:rPr lang="tr-TR" sz="2400" b="1" dirty="0" err="1">
                <a:solidFill>
                  <a:srgbClr val="8316B5"/>
                </a:solidFill>
                <a:ea typeface="Arial" charset="0"/>
                <a:cs typeface="Arial"/>
              </a:rPr>
              <a:t>Drift</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4" name="Picture 3">
            <a:extLst>
              <a:ext uri="{FF2B5EF4-FFF2-40B4-BE49-F238E27FC236}">
                <a16:creationId xmlns:a16="http://schemas.microsoft.com/office/drawing/2014/main" id="{2972AF7A-ED56-E635-8DB1-79E228BACDFA}"/>
              </a:ext>
            </a:extLst>
          </p:cNvPr>
          <p:cNvPicPr>
            <a:picLocks noChangeAspect="1"/>
          </p:cNvPicPr>
          <p:nvPr/>
        </p:nvPicPr>
        <p:blipFill>
          <a:blip r:embed="rId3"/>
          <a:stretch>
            <a:fillRect/>
          </a:stretch>
        </p:blipFill>
        <p:spPr>
          <a:xfrm>
            <a:off x="105073" y="698856"/>
            <a:ext cx="6545109" cy="3106314"/>
          </a:xfrm>
          <a:prstGeom prst="rect">
            <a:avLst/>
          </a:prstGeom>
        </p:spPr>
      </p:pic>
      <p:pic>
        <p:nvPicPr>
          <p:cNvPr id="3" name="Picture 2">
            <a:extLst>
              <a:ext uri="{FF2B5EF4-FFF2-40B4-BE49-F238E27FC236}">
                <a16:creationId xmlns:a16="http://schemas.microsoft.com/office/drawing/2014/main" id="{1022DD6B-5108-6603-8D29-83F499A65581}"/>
              </a:ext>
            </a:extLst>
          </p:cNvPr>
          <p:cNvPicPr>
            <a:picLocks noChangeAspect="1"/>
          </p:cNvPicPr>
          <p:nvPr/>
        </p:nvPicPr>
        <p:blipFill>
          <a:blip r:embed="rId4"/>
          <a:stretch>
            <a:fillRect/>
          </a:stretch>
        </p:blipFill>
        <p:spPr>
          <a:xfrm>
            <a:off x="5178035" y="3552962"/>
            <a:ext cx="7128368" cy="3305038"/>
          </a:xfrm>
          <a:prstGeom prst="rect">
            <a:avLst/>
          </a:prstGeom>
        </p:spPr>
      </p:pic>
    </p:spTree>
    <p:extLst>
      <p:ext uri="{BB962C8B-B14F-4D97-AF65-F5344CB8AC3E}">
        <p14:creationId xmlns:p14="http://schemas.microsoft.com/office/powerpoint/2010/main" val="2426856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Integrated</a:t>
            </a:r>
            <a:r>
              <a:rPr lang="tr-TR" sz="2400" b="1" dirty="0">
                <a:solidFill>
                  <a:srgbClr val="8316B5"/>
                </a:solidFill>
                <a:ea typeface="Arial" charset="0"/>
                <a:cs typeface="Arial"/>
              </a:rPr>
              <a:t> </a:t>
            </a:r>
            <a:r>
              <a:rPr lang="tr-TR" sz="2400" b="1" dirty="0" err="1">
                <a:solidFill>
                  <a:srgbClr val="8316B5"/>
                </a:solidFill>
                <a:ea typeface="Arial" charset="0"/>
                <a:cs typeface="Arial"/>
              </a:rPr>
              <a:t>Gradients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4CC93CF7-DB39-1ABD-96BB-6F879FC2F70B}"/>
              </a:ext>
            </a:extLst>
          </p:cNvPr>
          <p:cNvSpPr txBox="1"/>
          <p:nvPr/>
        </p:nvSpPr>
        <p:spPr>
          <a:xfrm>
            <a:off x="1127969" y="1260752"/>
            <a:ext cx="816680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Integrated Gradients allow examination of inputs' importance for the output in deep learning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Deep neural networks lack interpretability compared to linear regression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allows accurate estimation of the impact of independent variables through weights.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Hidden layers in neural networks blur the input-output relationship due to the absence of direct links.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large models with many neurons, it becomes impractical to trace the data path for interpretation.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Integrated Gradients provide a solution to understand model behavior and identify important features.</a:t>
            </a:r>
          </a:p>
          <a:p>
            <a:pPr marL="285750" indent="-285750">
              <a:buFont typeface="Arial" panose="020B0604020202020204" pitchFamily="34" charset="0"/>
              <a:buChar char="•"/>
            </a:pPr>
            <a:endParaRPr lang="en-TR" dirty="0"/>
          </a:p>
        </p:txBody>
      </p:sp>
      <p:pic>
        <p:nvPicPr>
          <p:cNvPr id="1026" name="Picture 2">
            <a:extLst>
              <a:ext uri="{FF2B5EF4-FFF2-40B4-BE49-F238E27FC236}">
                <a16:creationId xmlns:a16="http://schemas.microsoft.com/office/drawing/2014/main" id="{94E7EC06-0F60-8D7A-AA69-E6A44A987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079" y="2101850"/>
            <a:ext cx="2520844" cy="2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85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Integrated</a:t>
            </a:r>
            <a:r>
              <a:rPr lang="tr-TR" sz="2400" b="1" dirty="0">
                <a:solidFill>
                  <a:srgbClr val="8316B5"/>
                </a:solidFill>
                <a:ea typeface="Arial" charset="0"/>
                <a:cs typeface="Arial"/>
              </a:rPr>
              <a:t> </a:t>
            </a:r>
            <a:r>
              <a:rPr lang="tr-TR" sz="2400" b="1" dirty="0" err="1">
                <a:solidFill>
                  <a:srgbClr val="8316B5"/>
                </a:solidFill>
                <a:ea typeface="Arial" charset="0"/>
                <a:cs typeface="Arial"/>
              </a:rPr>
              <a:t>Gradients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4" name="TextBox 3">
            <a:extLst>
              <a:ext uri="{FF2B5EF4-FFF2-40B4-BE49-F238E27FC236}">
                <a16:creationId xmlns:a16="http://schemas.microsoft.com/office/drawing/2014/main" id="{C739F50A-2F77-1476-D2E2-32EC57BF1F81}"/>
              </a:ext>
            </a:extLst>
          </p:cNvPr>
          <p:cNvSpPr txBox="1"/>
          <p:nvPr/>
        </p:nvSpPr>
        <p:spPr>
          <a:xfrm>
            <a:off x="630382" y="855218"/>
            <a:ext cx="11097491" cy="4247317"/>
          </a:xfrm>
          <a:prstGeom prst="rect">
            <a:avLst/>
          </a:prstGeom>
          <a:noFill/>
        </p:spPr>
        <p:txBody>
          <a:bodyPr wrap="square">
            <a:spAutoFit/>
          </a:bodyPr>
          <a:lstStyle/>
          <a:p>
            <a:pPr marL="342900" indent="-342900" algn="l">
              <a:buFont typeface="+mj-lt"/>
              <a:buAutoNum type="arabicPeriod"/>
            </a:pPr>
            <a:r>
              <a:rPr lang="en-US" b="0" i="0" dirty="0">
                <a:effectLst/>
                <a:latin typeface="Söhne"/>
              </a:rPr>
              <a:t>Start with a baseline: We choose a simple starting point, like a vector of zeros or the average of the input tokens' embeddings. (</a:t>
            </a:r>
            <a:r>
              <a:rPr lang="en-US" b="1" i="0" dirty="0">
                <a:effectLst/>
                <a:latin typeface="Söhne"/>
              </a:rPr>
              <a:t>Baseline Token Representation</a:t>
            </a:r>
            <a:r>
              <a:rPr lang="en-US" b="0" i="0" dirty="0">
                <a:effectLst/>
                <a:latin typeface="Söhne"/>
              </a:rPr>
              <a:t>)</a:t>
            </a:r>
          </a:p>
          <a:p>
            <a:pPr marL="342900" indent="-342900" algn="l">
              <a:buFont typeface="+mj-lt"/>
              <a:buAutoNum type="arabicPeriod"/>
            </a:pPr>
            <a:endParaRPr lang="en-US" b="0" i="0" dirty="0">
              <a:effectLst/>
              <a:latin typeface="Söhne"/>
            </a:endParaRPr>
          </a:p>
          <a:p>
            <a:pPr marL="342900" indent="-342900" algn="l">
              <a:buFont typeface="+mj-lt"/>
              <a:buAutoNum type="arabicPeriod"/>
            </a:pPr>
            <a:r>
              <a:rPr lang="en-US" b="0" i="0" dirty="0">
                <a:effectLst/>
                <a:latin typeface="Söhne"/>
              </a:rPr>
              <a:t>Gradually change the tokens: We modify the input tokens step by step, moving from the baseline towards the original input representation. (</a:t>
            </a:r>
            <a:r>
              <a:rPr lang="en-US" b="1" i="0" dirty="0">
                <a:effectLst/>
                <a:latin typeface="Söhne"/>
              </a:rPr>
              <a:t>Token Perturbation</a:t>
            </a:r>
            <a:r>
              <a:rPr lang="en-US" b="0" i="0" dirty="0">
                <a:solidFill>
                  <a:srgbClr val="D1D5DB"/>
                </a:solidFill>
                <a:effectLst/>
                <a:latin typeface="Söhne"/>
              </a:rPr>
              <a:t>:</a:t>
            </a:r>
            <a:r>
              <a:rPr lang="en-US" b="0" i="0" dirty="0">
                <a:effectLst/>
                <a:latin typeface="Söhne"/>
              </a:rPr>
              <a:t>)</a:t>
            </a:r>
          </a:p>
          <a:p>
            <a:pPr marL="342900" indent="-342900" algn="l">
              <a:buFont typeface="+mj-lt"/>
              <a:buAutoNum type="arabicPeriod"/>
            </a:pPr>
            <a:endParaRPr lang="en-US" b="0" i="0" dirty="0">
              <a:effectLst/>
              <a:latin typeface="Söhne"/>
            </a:endParaRPr>
          </a:p>
          <a:p>
            <a:pPr marL="342900" indent="-342900" algn="l">
              <a:buFont typeface="+mj-lt"/>
              <a:buAutoNum type="arabicPeriod"/>
            </a:pPr>
            <a:r>
              <a:rPr lang="en-US" b="0" i="0" dirty="0">
                <a:effectLst/>
                <a:latin typeface="Söhne"/>
              </a:rPr>
              <a:t>Predict at each step: At each intermediate step, we feed the modified tokens into BERT and get predictions. These predictions could be probabilities for different classes. (</a:t>
            </a:r>
            <a:r>
              <a:rPr lang="en-US" b="1" i="0" dirty="0">
                <a:effectLst/>
                <a:latin typeface="Söhne"/>
              </a:rPr>
              <a:t>Model Prediction</a:t>
            </a:r>
            <a:r>
              <a:rPr lang="en-US" b="0" i="0" dirty="0">
                <a:effectLst/>
                <a:latin typeface="Söhne"/>
              </a:rPr>
              <a:t>)</a:t>
            </a:r>
          </a:p>
          <a:p>
            <a:pPr marL="342900" indent="-342900" algn="l">
              <a:buFont typeface="+mj-lt"/>
              <a:buAutoNum type="arabicPeriod"/>
            </a:pPr>
            <a:endParaRPr lang="en-US" b="0" i="0" dirty="0">
              <a:effectLst/>
              <a:latin typeface="Söhne"/>
            </a:endParaRPr>
          </a:p>
          <a:p>
            <a:pPr marL="342900" indent="-342900" algn="l">
              <a:buFont typeface="+mj-lt"/>
              <a:buAutoNum type="arabicPeriod"/>
            </a:pPr>
            <a:r>
              <a:rPr lang="en-US" b="0" i="0" dirty="0">
                <a:effectLst/>
                <a:latin typeface="Söhne"/>
              </a:rPr>
              <a:t>Measure token importance: We calculate the importance of each token by looking at how much the predictions change as we modify the tokens. We consider how sensitive the model's output is to changes in the token representation. (</a:t>
            </a:r>
            <a:r>
              <a:rPr lang="en-US" b="1" i="0" dirty="0">
                <a:effectLst/>
                <a:latin typeface="Söhne"/>
              </a:rPr>
              <a:t>Attribution Calculation</a:t>
            </a:r>
            <a:r>
              <a:rPr lang="en-US" b="0" i="0" dirty="0">
                <a:effectLst/>
                <a:latin typeface="Söhne"/>
              </a:rPr>
              <a:t>)</a:t>
            </a:r>
          </a:p>
          <a:p>
            <a:pPr marL="342900" indent="-342900" algn="l">
              <a:buFont typeface="+mj-lt"/>
              <a:buAutoNum type="arabicPeriod"/>
            </a:pPr>
            <a:endParaRPr lang="en-US" b="0" i="0" dirty="0">
              <a:effectLst/>
              <a:latin typeface="Söhne"/>
            </a:endParaRPr>
          </a:p>
          <a:p>
            <a:pPr marL="342900" indent="-342900" algn="l">
              <a:buFont typeface="+mj-lt"/>
              <a:buAutoNum type="arabicPeriod"/>
            </a:pPr>
            <a:r>
              <a:rPr lang="en-US" b="0" i="0" dirty="0">
                <a:effectLst/>
                <a:latin typeface="Söhne"/>
              </a:rPr>
              <a:t>Combine token importance: We add up or average the importance scores of each token to get an overall measure of importance for the input sequence. (</a:t>
            </a:r>
            <a:r>
              <a:rPr lang="en-US" b="1" i="0" dirty="0">
                <a:effectLst/>
                <a:latin typeface="Söhne"/>
              </a:rPr>
              <a:t>Aggregation</a:t>
            </a:r>
            <a:r>
              <a:rPr lang="en-US" b="0" i="0" dirty="0">
                <a:effectLst/>
                <a:latin typeface="Söhne"/>
              </a:rPr>
              <a:t>)</a:t>
            </a:r>
          </a:p>
        </p:txBody>
      </p:sp>
      <p:sp>
        <p:nvSpPr>
          <p:cNvPr id="7" name="TextBox 6">
            <a:extLst>
              <a:ext uri="{FF2B5EF4-FFF2-40B4-BE49-F238E27FC236}">
                <a16:creationId xmlns:a16="http://schemas.microsoft.com/office/drawing/2014/main" id="{7F688C4C-7CA1-7C59-2F21-4EA994245A5C}"/>
              </a:ext>
            </a:extLst>
          </p:cNvPr>
          <p:cNvSpPr txBox="1"/>
          <p:nvPr/>
        </p:nvSpPr>
        <p:spPr>
          <a:xfrm>
            <a:off x="2424545" y="5212801"/>
            <a:ext cx="732783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en-US" b="0" i="0" dirty="0">
                <a:effectLst/>
                <a:latin typeface="Söhne"/>
              </a:rPr>
              <a:t>By following these steps, Integrated Gradients helps us understand which tokens are most important for BERT's predictions. It provides insights into why BERT makes certain predictions and helps us analyze and interpret its results.</a:t>
            </a:r>
          </a:p>
        </p:txBody>
      </p:sp>
    </p:spTree>
    <p:extLst>
      <p:ext uri="{BB962C8B-B14F-4D97-AF65-F5344CB8AC3E}">
        <p14:creationId xmlns:p14="http://schemas.microsoft.com/office/powerpoint/2010/main" val="649065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Integrated</a:t>
            </a:r>
            <a:r>
              <a:rPr lang="tr-TR" sz="2400" b="1" dirty="0">
                <a:solidFill>
                  <a:srgbClr val="8316B5"/>
                </a:solidFill>
                <a:ea typeface="Arial" charset="0"/>
                <a:cs typeface="Arial"/>
              </a:rPr>
              <a:t> </a:t>
            </a:r>
            <a:r>
              <a:rPr lang="tr-TR" sz="2400" b="1" dirty="0" err="1">
                <a:solidFill>
                  <a:srgbClr val="8316B5"/>
                </a:solidFill>
                <a:ea typeface="Arial" charset="0"/>
                <a:cs typeface="Arial"/>
              </a:rPr>
              <a:t>Gradients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towardsdatascience.com</a:t>
            </a:r>
            <a:r>
              <a:rPr lang="en-US" sz="1050" dirty="0"/>
              <a:t>/interpreting-the-prediction-of-bert-model-for-text-classification-5ab09f8ef074</a:t>
            </a:r>
            <a:endParaRPr lang="en-TR" sz="1050" dirty="0"/>
          </a:p>
        </p:txBody>
      </p:sp>
      <p:sp>
        <p:nvSpPr>
          <p:cNvPr id="3" name="TextBox 2">
            <a:extLst>
              <a:ext uri="{FF2B5EF4-FFF2-40B4-BE49-F238E27FC236}">
                <a16:creationId xmlns:a16="http://schemas.microsoft.com/office/drawing/2014/main" id="{9DDE5698-7603-F7F5-3AA8-300C6378B2CF}"/>
              </a:ext>
            </a:extLst>
          </p:cNvPr>
          <p:cNvSpPr txBox="1"/>
          <p:nvPr/>
        </p:nvSpPr>
        <p:spPr>
          <a:xfrm>
            <a:off x="5270014" y="2048286"/>
            <a:ext cx="1636538" cy="369332"/>
          </a:xfrm>
          <a:prstGeom prst="rect">
            <a:avLst/>
          </a:prstGeom>
          <a:noFill/>
        </p:spPr>
        <p:txBody>
          <a:bodyPr wrap="none" rtlCol="0">
            <a:spAutoFit/>
          </a:bodyPr>
          <a:lstStyle/>
          <a:p>
            <a:r>
              <a:rPr lang="en-TR" dirty="0"/>
              <a:t>CODING TIME!!</a:t>
            </a:r>
          </a:p>
        </p:txBody>
      </p:sp>
      <p:pic>
        <p:nvPicPr>
          <p:cNvPr id="2050" name="Picture 2">
            <a:extLst>
              <a:ext uri="{FF2B5EF4-FFF2-40B4-BE49-F238E27FC236}">
                <a16:creationId xmlns:a16="http://schemas.microsoft.com/office/drawing/2014/main" id="{AD9244FD-CF0E-1D15-0F72-ACB991DAF2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128"/>
          <a:stretch/>
        </p:blipFill>
        <p:spPr bwMode="auto">
          <a:xfrm>
            <a:off x="1878233" y="3419548"/>
            <a:ext cx="8420100" cy="311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168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Integrated</a:t>
            </a:r>
            <a:r>
              <a:rPr lang="tr-TR" sz="2400" b="1" dirty="0">
                <a:solidFill>
                  <a:srgbClr val="8316B5"/>
                </a:solidFill>
                <a:ea typeface="Arial" charset="0"/>
                <a:cs typeface="Arial"/>
              </a:rPr>
              <a:t> </a:t>
            </a:r>
            <a:r>
              <a:rPr lang="tr-TR" sz="2400" b="1" dirty="0" err="1">
                <a:solidFill>
                  <a:srgbClr val="8316B5"/>
                </a:solidFill>
                <a:ea typeface="Arial" charset="0"/>
                <a:cs typeface="Arial"/>
              </a:rPr>
              <a:t>Gradients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4" name="TextBox 3">
            <a:extLst>
              <a:ext uri="{FF2B5EF4-FFF2-40B4-BE49-F238E27FC236}">
                <a16:creationId xmlns:a16="http://schemas.microsoft.com/office/drawing/2014/main" id="{A9E86FAB-C0CA-6477-25F4-6E6033547F74}"/>
              </a:ext>
            </a:extLst>
          </p:cNvPr>
          <p:cNvSpPr txBox="1"/>
          <p:nvPr/>
        </p:nvSpPr>
        <p:spPr>
          <a:xfrm>
            <a:off x="817417" y="1028343"/>
            <a:ext cx="10016837" cy="3416320"/>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The Integrated Gradients method is a way to make a classification model interpretable.</a:t>
            </a:r>
          </a:p>
          <a:p>
            <a:pPr marL="285750" indent="-285750" algn="l">
              <a:buFont typeface="Arial" panose="020B0604020202020204" pitchFamily="34" charset="0"/>
              <a:buChar char="•"/>
            </a:pPr>
            <a:endParaRPr lang="en-US"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It can be used for all models that are differentiable, i.e. derivable. This includes, for example, neural networks, but not the basic machine learning models, such as Random Forest or Linear Regression.</a:t>
            </a:r>
          </a:p>
          <a:p>
            <a:pPr marL="285750" indent="-285750" algn="l">
              <a:buFont typeface="Arial" panose="020B0604020202020204" pitchFamily="34" charset="0"/>
              <a:buChar char="•"/>
            </a:pPr>
            <a:endParaRPr lang="en-US"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Applications of the Integrated Gradient method include, for example, finding out the feature importance, debugging models, as well as improving the data set with respect to the important features.</a:t>
            </a:r>
          </a:p>
          <a:p>
            <a:pPr marL="285750" indent="-285750" algn="l">
              <a:buFont typeface="Arial" panose="020B0604020202020204" pitchFamily="34" charset="0"/>
              <a:buChar char="•"/>
            </a:pPr>
            <a:endParaRPr lang="en-US"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A baseline is defined that has no effect on the classification result. Then, in a few steps, interpolations are given to the model, and the gradient is used to determine what influence the individual inputs have on the result.</a:t>
            </a:r>
          </a:p>
        </p:txBody>
      </p:sp>
    </p:spTree>
    <p:extLst>
      <p:ext uri="{BB962C8B-B14F-4D97-AF65-F5344CB8AC3E}">
        <p14:creationId xmlns:p14="http://schemas.microsoft.com/office/powerpoint/2010/main" val="105758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Using </a:t>
            </a:r>
            <a:r>
              <a:rPr lang="tr-TR" sz="2400" b="1" dirty="0" err="1">
                <a:solidFill>
                  <a:srgbClr val="8316B5"/>
                </a:solidFill>
                <a:ea typeface="Arial" charset="0"/>
                <a:cs typeface="Arial"/>
              </a:rPr>
              <a:t>Explanations</a:t>
            </a:r>
            <a:r>
              <a:rPr lang="tr-TR" sz="2400" b="1" dirty="0">
                <a:solidFill>
                  <a:srgbClr val="8316B5"/>
                </a:solidFill>
                <a:ea typeface="Arial" charset="0"/>
                <a:cs typeface="Arial"/>
              </a:rPr>
              <a:t> in </a:t>
            </a:r>
            <a:r>
              <a:rPr lang="tr-TR" sz="2400" b="1" dirty="0" err="1">
                <a:solidFill>
                  <a:srgbClr val="8316B5"/>
                </a:solidFill>
                <a:ea typeface="Arial" charset="0"/>
                <a:cs typeface="Arial"/>
              </a:rPr>
              <a:t>Practice</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dirty="0">
                <a:hlinkClick r:id="rId3"/>
              </a:rPr>
              <a:t>https://brainsteam.co.uk/2022/03/14/painless-explainability-for-text-models-with-eli5/#using-explanations-in-practice</a:t>
            </a:r>
            <a:r>
              <a:rPr lang="en-US" sz="1050" dirty="0"/>
              <a:t> </a:t>
            </a:r>
            <a:endParaRPr lang="en-TR" sz="1050" dirty="0"/>
          </a:p>
        </p:txBody>
      </p:sp>
      <p:sp>
        <p:nvSpPr>
          <p:cNvPr id="4" name="TextBox 3">
            <a:extLst>
              <a:ext uri="{FF2B5EF4-FFF2-40B4-BE49-F238E27FC236}">
                <a16:creationId xmlns:a16="http://schemas.microsoft.com/office/drawing/2014/main" id="{CFEDE9F6-15BD-2D32-A9C4-A337A795B734}"/>
              </a:ext>
            </a:extLst>
          </p:cNvPr>
          <p:cNvSpPr txBox="1"/>
          <p:nvPr/>
        </p:nvSpPr>
        <p:spPr>
          <a:xfrm>
            <a:off x="943328" y="925769"/>
            <a:ext cx="8408489" cy="5632311"/>
          </a:xfrm>
          <a:prstGeom prst="rect">
            <a:avLst/>
          </a:prstGeom>
          <a:noFill/>
        </p:spPr>
        <p:txBody>
          <a:bodyPr wrap="square">
            <a:spAutoFit/>
          </a:bodyPr>
          <a:lstStyle/>
          <a:p>
            <a:pPr marL="285750" indent="-285750" algn="l">
              <a:buFont typeface="Arial" panose="020B0604020202020204" pitchFamily="34" charset="0"/>
              <a:buChar char="•"/>
            </a:pPr>
            <a:r>
              <a:rPr lang="en-US" b="1" i="0" dirty="0">
                <a:effectLst/>
                <a:latin typeface="Söhne"/>
              </a:rPr>
              <a:t>Appropriate use of explanations:</a:t>
            </a:r>
          </a:p>
          <a:p>
            <a:pPr marL="742950" lvl="1" indent="-285750" algn="l">
              <a:buFont typeface="Arial" panose="020B0604020202020204" pitchFamily="34" charset="0"/>
              <a:buChar char="•"/>
            </a:pPr>
            <a:r>
              <a:rPr lang="en-US" b="0" i="0" dirty="0">
                <a:effectLst/>
                <a:latin typeface="Söhne"/>
              </a:rPr>
              <a:t>Mid data-science workflow</a:t>
            </a:r>
          </a:p>
          <a:p>
            <a:pPr marL="742950" lvl="1" indent="-285750" algn="l">
              <a:buFont typeface="Arial" panose="020B0604020202020204" pitchFamily="34" charset="0"/>
              <a:buChar char="•"/>
            </a:pPr>
            <a:r>
              <a:rPr lang="en-US" b="0" i="0" dirty="0">
                <a:effectLst/>
                <a:latin typeface="Söhne"/>
              </a:rPr>
              <a:t>Error analysis for surprising false-positives or false-negatives</a:t>
            </a:r>
          </a:p>
          <a:p>
            <a:pPr marL="285750" indent="-285750" algn="l">
              <a:buFont typeface="Arial" panose="020B0604020202020204" pitchFamily="34" charset="0"/>
              <a:buChar char="•"/>
            </a:pPr>
            <a:r>
              <a:rPr lang="en-US" b="0" i="0" dirty="0">
                <a:effectLst/>
                <a:latin typeface="Söhne"/>
              </a:rPr>
              <a:t>Challenges in showing explanations to end users:</a:t>
            </a:r>
          </a:p>
          <a:p>
            <a:pPr marL="742950" lvl="1" indent="-285750" algn="l">
              <a:buFont typeface="Arial" panose="020B0604020202020204" pitchFamily="34" charset="0"/>
              <a:buChar char="•"/>
            </a:pPr>
            <a:r>
              <a:rPr lang="en-US" b="0" i="0" dirty="0">
                <a:effectLst/>
                <a:latin typeface="Söhne"/>
              </a:rPr>
              <a:t>Nuance in interpreting explanations</a:t>
            </a:r>
          </a:p>
          <a:p>
            <a:pPr marL="742950" lvl="1" indent="-285750" algn="l">
              <a:buFont typeface="Arial" panose="020B0604020202020204" pitchFamily="34" charset="0"/>
              <a:buChar char="•"/>
            </a:pPr>
            <a:r>
              <a:rPr lang="en-US" b="0" i="0" dirty="0">
                <a:effectLst/>
                <a:latin typeface="Söhne"/>
              </a:rPr>
              <a:t>Setting appropriate expectations</a:t>
            </a:r>
          </a:p>
          <a:p>
            <a:pPr marL="742950" lvl="1" indent="-285750" algn="l">
              <a:buFont typeface="Arial" panose="020B0604020202020204" pitchFamily="34" charset="0"/>
              <a:buChar char="•"/>
            </a:pPr>
            <a:r>
              <a:rPr lang="en-US" b="0" i="0" dirty="0">
                <a:effectLst/>
                <a:latin typeface="Söhne"/>
              </a:rPr>
              <a:t>Training and clear user experience required</a:t>
            </a:r>
          </a:p>
          <a:p>
            <a:pPr marL="285750" indent="-285750" algn="l">
              <a:buFont typeface="Arial" panose="020B0604020202020204" pitchFamily="34" charset="0"/>
              <a:buChar char="•"/>
            </a:pPr>
            <a:r>
              <a:rPr lang="en-US" b="0" i="0" dirty="0">
                <a:effectLst/>
                <a:latin typeface="Söhne"/>
              </a:rPr>
              <a:t>Caution in using explanations in automated capacity:</a:t>
            </a:r>
          </a:p>
          <a:p>
            <a:pPr marL="742950" lvl="1" indent="-285750" algn="l">
              <a:buFont typeface="Arial" panose="020B0604020202020204" pitchFamily="34" charset="0"/>
              <a:buChar char="•"/>
            </a:pPr>
            <a:r>
              <a:rPr lang="en-US" b="0" i="0" dirty="0">
                <a:effectLst/>
                <a:latin typeface="Söhne"/>
              </a:rPr>
              <a:t>Avoid automated workflows based solely on explanations</a:t>
            </a:r>
          </a:p>
          <a:p>
            <a:pPr marL="742950" lvl="1" indent="-285750" algn="l">
              <a:buFont typeface="Arial" panose="020B0604020202020204" pitchFamily="34" charset="0"/>
              <a:buChar char="•"/>
            </a:pPr>
            <a:r>
              <a:rPr lang="en-US" b="0" i="0" dirty="0">
                <a:effectLst/>
                <a:latin typeface="Söhne"/>
              </a:rPr>
              <a:t>Use explanations to flag items for manual review</a:t>
            </a:r>
          </a:p>
          <a:p>
            <a:pPr marL="742950" lvl="1"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1" i="0" dirty="0">
                <a:effectLst/>
                <a:latin typeface="Söhne"/>
              </a:rPr>
              <a:t>Compute requirements for obtaining explanations:</a:t>
            </a:r>
          </a:p>
          <a:p>
            <a:pPr marL="742950" lvl="1" indent="-285750" algn="l">
              <a:buFont typeface="Arial" panose="020B0604020202020204" pitchFamily="34" charset="0"/>
              <a:buChar char="•"/>
            </a:pPr>
            <a:r>
              <a:rPr lang="en-US" b="0" i="0" dirty="0">
                <a:effectLst/>
                <a:latin typeface="Söhne"/>
              </a:rPr>
              <a:t>Fitting a few thousand small models per explanation</a:t>
            </a:r>
          </a:p>
          <a:p>
            <a:pPr marL="742950" lvl="1" indent="-285750" algn="l">
              <a:buFont typeface="Arial" panose="020B0604020202020204" pitchFamily="34" charset="0"/>
              <a:buChar char="•"/>
            </a:pPr>
            <a:r>
              <a:rPr lang="en-US" b="0" i="0" dirty="0">
                <a:effectLst/>
                <a:latin typeface="Söhne"/>
              </a:rPr>
              <a:t>Takes 20-30 seconds on a 2020 laptop</a:t>
            </a:r>
          </a:p>
          <a:p>
            <a:pPr marL="742950" lvl="1" indent="-285750" algn="l">
              <a:buFont typeface="Arial" panose="020B0604020202020204" pitchFamily="34" charset="0"/>
              <a:buChar char="•"/>
            </a:pPr>
            <a:r>
              <a:rPr lang="en-US" b="0" i="0" dirty="0">
                <a:effectLst/>
                <a:latin typeface="Söhne"/>
              </a:rPr>
              <a:t>Not prohibitive for single data points</a:t>
            </a:r>
          </a:p>
          <a:p>
            <a:pPr marL="742950" lvl="1" indent="-285750" algn="l">
              <a:buFont typeface="Arial" panose="020B0604020202020204" pitchFamily="34" charset="0"/>
              <a:buChar char="•"/>
            </a:pPr>
            <a:r>
              <a:rPr lang="en-US" b="0" i="0" dirty="0">
                <a:effectLst/>
                <a:latin typeface="Söhne"/>
              </a:rPr>
              <a:t>Prohibitive in production environments with large datasets</a:t>
            </a:r>
          </a:p>
          <a:p>
            <a:pPr marL="285750" indent="-285750" algn="l">
              <a:buFont typeface="Arial" panose="020B0604020202020204" pitchFamily="34" charset="0"/>
              <a:buChar char="•"/>
            </a:pPr>
            <a:r>
              <a:rPr lang="en-US" b="0" i="0" dirty="0">
                <a:effectLst/>
                <a:latin typeface="Söhne"/>
              </a:rPr>
              <a:t>Compromise for compute requirements:</a:t>
            </a:r>
          </a:p>
          <a:p>
            <a:pPr marL="742950" lvl="1" indent="-285750" algn="l">
              <a:buFont typeface="Arial" panose="020B0604020202020204" pitchFamily="34" charset="0"/>
              <a:buChar char="•"/>
            </a:pPr>
            <a:r>
              <a:rPr lang="en-US" b="0" i="0" dirty="0">
                <a:effectLst/>
                <a:latin typeface="Söhne"/>
              </a:rPr>
              <a:t>End users can request explanations for specific decisions</a:t>
            </a:r>
          </a:p>
          <a:p>
            <a:pPr marL="742950" lvl="1" indent="-285750" algn="l">
              <a:buFont typeface="Arial" panose="020B0604020202020204" pitchFamily="34" charset="0"/>
              <a:buChar char="•"/>
            </a:pPr>
            <a:r>
              <a:rPr lang="en-US" b="0" i="0" dirty="0">
                <a:effectLst/>
                <a:latin typeface="Söhne"/>
              </a:rPr>
              <a:t>Case-by-case basis for explanations</a:t>
            </a:r>
          </a:p>
          <a:p>
            <a:pPr marL="742950" lvl="1" indent="-285750" algn="l">
              <a:buFont typeface="Arial" panose="020B0604020202020204" pitchFamily="34" charset="0"/>
              <a:buChar char="•"/>
            </a:pPr>
            <a:r>
              <a:rPr lang="en-US" b="0" i="0" dirty="0">
                <a:effectLst/>
                <a:latin typeface="Söhne"/>
              </a:rPr>
              <a:t>User experience can manage a 30-second wait</a:t>
            </a:r>
          </a:p>
        </p:txBody>
      </p:sp>
    </p:spTree>
    <p:extLst>
      <p:ext uri="{BB962C8B-B14F-4D97-AF65-F5344CB8AC3E}">
        <p14:creationId xmlns:p14="http://schemas.microsoft.com/office/powerpoint/2010/main" val="873066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Five</a:t>
            </a:r>
            <a:r>
              <a:rPr lang="tr-TR" sz="2400" b="1" dirty="0">
                <a:solidFill>
                  <a:srgbClr val="8316B5"/>
                </a:solidFill>
                <a:ea typeface="Arial" charset="0"/>
                <a:cs typeface="Arial"/>
              </a:rPr>
              <a:t> </a:t>
            </a:r>
            <a:r>
              <a:rPr lang="tr-TR" sz="2400" b="1" dirty="0" err="1">
                <a:solidFill>
                  <a:srgbClr val="8316B5"/>
                </a:solidFill>
                <a:ea typeface="Arial" charset="0"/>
                <a:cs typeface="Arial"/>
              </a:rPr>
              <a:t>sources</a:t>
            </a:r>
            <a:r>
              <a:rPr lang="tr-TR" sz="2400" b="1" dirty="0">
                <a:solidFill>
                  <a:srgbClr val="8316B5"/>
                </a:solidFill>
                <a:ea typeface="Arial" charset="0"/>
                <a:cs typeface="Arial"/>
              </a:rPr>
              <a:t> of </a:t>
            </a:r>
            <a:r>
              <a:rPr lang="tr-TR" sz="2400" b="1" dirty="0" err="1">
                <a:solidFill>
                  <a:srgbClr val="8316B5"/>
                </a:solidFill>
                <a:ea typeface="Arial" charset="0"/>
                <a:cs typeface="Arial"/>
              </a:rPr>
              <a:t>bias</a:t>
            </a:r>
            <a:r>
              <a:rPr lang="tr-TR" sz="2400" b="1" dirty="0">
                <a:solidFill>
                  <a:srgbClr val="8316B5"/>
                </a:solidFill>
                <a:ea typeface="Arial" charset="0"/>
                <a:cs typeface="Arial"/>
              </a:rPr>
              <a:t> in NLP</a:t>
            </a:r>
            <a:endParaRPr lang="tr-TR" sz="2400" b="1" dirty="0">
              <a:solidFill>
                <a:srgbClr val="8316B5"/>
              </a:solidFill>
              <a:ea typeface="Arial" charset="0"/>
              <a:cs typeface="Arial" charset="0"/>
            </a:endParaRPr>
          </a:p>
        </p:txBody>
      </p:sp>
      <p:sp>
        <p:nvSpPr>
          <p:cNvPr id="12" name="TextBox 11">
            <a:extLst>
              <a:ext uri="{FF2B5EF4-FFF2-40B4-BE49-F238E27FC236}">
                <a16:creationId xmlns:a16="http://schemas.microsoft.com/office/drawing/2014/main" id="{3274955D-7C82-490D-E223-41147C910F70}"/>
              </a:ext>
            </a:extLst>
          </p:cNvPr>
          <p:cNvSpPr txBox="1"/>
          <p:nvPr/>
        </p:nvSpPr>
        <p:spPr>
          <a:xfrm>
            <a:off x="519546" y="473616"/>
            <a:ext cx="11319164" cy="6247864"/>
          </a:xfrm>
          <a:prstGeom prst="rect">
            <a:avLst/>
          </a:prstGeom>
          <a:noFill/>
        </p:spPr>
        <p:txBody>
          <a:bodyPr wrap="square">
            <a:spAutoFit/>
          </a:bodyPr>
          <a:lstStyle/>
          <a:p>
            <a:pPr algn="l">
              <a:buFont typeface="+mj-lt"/>
              <a:buAutoNum type="arabicPeriod"/>
            </a:pPr>
            <a:r>
              <a:rPr lang="en-US" sz="1600" b="0" i="0" dirty="0">
                <a:effectLst/>
              </a:rPr>
              <a:t>The Data:</a:t>
            </a:r>
          </a:p>
          <a:p>
            <a:pPr lvl="1" algn="l"/>
            <a:r>
              <a:rPr lang="en-US" sz="1600" b="0" i="0" dirty="0">
                <a:effectLst/>
              </a:rPr>
              <a:t>Example: Gender Bias in Language Models</a:t>
            </a:r>
          </a:p>
          <a:p>
            <a:pPr lvl="1" algn="l"/>
            <a:r>
              <a:rPr lang="en-US" sz="1600" b="0" i="0" dirty="0">
                <a:effectLst/>
              </a:rPr>
              <a:t>Language models trained on biased text data may exhibit gender bias in their output, reinforcing stereotypes or reflecting societal biases present in the training data.</a:t>
            </a:r>
          </a:p>
          <a:p>
            <a:pPr lvl="1" algn="l"/>
            <a:endParaRPr lang="en-US" sz="1600" b="0" i="0" dirty="0">
              <a:effectLst/>
            </a:endParaRPr>
          </a:p>
          <a:p>
            <a:pPr algn="l">
              <a:buFont typeface="+mj-lt"/>
              <a:buAutoNum type="arabicPeriod"/>
            </a:pPr>
            <a:r>
              <a:rPr lang="en-US" sz="1600" b="0" i="0" dirty="0">
                <a:effectLst/>
              </a:rPr>
              <a:t>The Annotation Process:</a:t>
            </a:r>
          </a:p>
          <a:p>
            <a:pPr lvl="1" algn="l"/>
            <a:r>
              <a:rPr lang="en-US" sz="1600" b="0" i="0" dirty="0">
                <a:effectLst/>
              </a:rPr>
              <a:t>Example: Racial Bias in Sentiment Analysis</a:t>
            </a:r>
          </a:p>
          <a:p>
            <a:pPr lvl="1" algn="l"/>
            <a:r>
              <a:rPr lang="en-US" sz="1600" b="0" i="0" dirty="0">
                <a:effectLst/>
              </a:rPr>
              <a:t>Biased annotations by human annotators can introduce racial bias in sentiment analysis systems, leading to skewed interpretations of text sentiment based on the racial or ethnic identity of the author.</a:t>
            </a:r>
          </a:p>
          <a:p>
            <a:pPr lvl="1" algn="l"/>
            <a:endParaRPr lang="en-US" sz="1600" b="0" i="0" dirty="0">
              <a:effectLst/>
            </a:endParaRPr>
          </a:p>
          <a:p>
            <a:pPr algn="l">
              <a:buFont typeface="+mj-lt"/>
              <a:buAutoNum type="arabicPeriod"/>
            </a:pPr>
            <a:r>
              <a:rPr lang="en-US" sz="1600" b="0" i="0" dirty="0">
                <a:effectLst/>
              </a:rPr>
              <a:t>The Input Representations:</a:t>
            </a:r>
          </a:p>
          <a:p>
            <a:pPr lvl="1" algn="l"/>
            <a:r>
              <a:rPr lang="en-US" sz="1600" b="0" i="0" dirty="0">
                <a:effectLst/>
              </a:rPr>
              <a:t>Example: Bias in Named Entity Recognition (NER)</a:t>
            </a:r>
          </a:p>
          <a:p>
            <a:pPr lvl="1" algn="l"/>
            <a:r>
              <a:rPr lang="en-US" sz="1600" b="0" i="0" dirty="0">
                <a:effectLst/>
              </a:rPr>
              <a:t>Biased representations in NER can lead to underrepresentation or misclassification of certain names or entities, such as ethnic or culturally diverse names, due to limitations in the training data or biased algorithms.</a:t>
            </a:r>
          </a:p>
          <a:p>
            <a:pPr lvl="1" algn="l"/>
            <a:endParaRPr lang="en-US" sz="1600" b="0" i="0" dirty="0">
              <a:effectLst/>
            </a:endParaRPr>
          </a:p>
          <a:p>
            <a:pPr algn="l">
              <a:buFont typeface="+mj-lt"/>
              <a:buAutoNum type="arabicPeriod"/>
            </a:pPr>
            <a:r>
              <a:rPr lang="en-US" sz="1600" b="0" i="0" dirty="0">
                <a:effectLst/>
              </a:rPr>
              <a:t>The Models:</a:t>
            </a:r>
          </a:p>
          <a:p>
            <a:pPr lvl="1" algn="l"/>
            <a:r>
              <a:rPr lang="en-US" sz="1600" b="0" i="0" dirty="0">
                <a:effectLst/>
              </a:rPr>
              <a:t>Example: Socioeconomic Bias in Automated Resume Screening</a:t>
            </a:r>
          </a:p>
          <a:p>
            <a:pPr lvl="1" algn="l"/>
            <a:r>
              <a:rPr lang="en-US" sz="1600" b="0" i="0" dirty="0">
                <a:effectLst/>
              </a:rPr>
              <a:t>Models trained to screen resumes for job applications may exhibit bias against candidates from lower socioeconomic backgrounds, as certain features or patterns associated with disadvantaged groups may be inadvertently penalized or overlooked.</a:t>
            </a:r>
          </a:p>
          <a:p>
            <a:pPr lvl="1" algn="l"/>
            <a:endParaRPr lang="en-US" sz="1600" b="0" i="0" dirty="0">
              <a:effectLst/>
            </a:endParaRPr>
          </a:p>
          <a:p>
            <a:pPr algn="l">
              <a:buFont typeface="+mj-lt"/>
              <a:buAutoNum type="arabicPeriod"/>
            </a:pPr>
            <a:r>
              <a:rPr lang="en-US" sz="1600" b="0" i="0" dirty="0">
                <a:effectLst/>
              </a:rPr>
              <a:t>The Research Design:</a:t>
            </a:r>
          </a:p>
          <a:p>
            <a:pPr lvl="1" algn="l"/>
            <a:r>
              <a:rPr lang="en-US" sz="1600" b="0" i="0" dirty="0">
                <a:effectLst/>
              </a:rPr>
              <a:t>Example: Confirmation Bias in Sentiment Analysis Studies</a:t>
            </a:r>
          </a:p>
          <a:p>
            <a:pPr lvl="1" algn="l"/>
            <a:r>
              <a:rPr lang="en-US" sz="1600" b="0" i="0" dirty="0">
                <a:effectLst/>
              </a:rPr>
              <a:t>Research studies on sentiment analysis that focus only on specific domains or user demographics may introduce confirmation bias, providing a limited perspective and failing to capture the full range of opinions and sentiments expressed across diverse populations.</a:t>
            </a:r>
          </a:p>
        </p:txBody>
      </p:sp>
    </p:spTree>
    <p:extLst>
      <p:ext uri="{BB962C8B-B14F-4D97-AF65-F5344CB8AC3E}">
        <p14:creationId xmlns:p14="http://schemas.microsoft.com/office/powerpoint/2010/main" val="1484975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Social</a:t>
            </a:r>
            <a:r>
              <a:rPr lang="tr-TR" sz="2400" b="1" dirty="0">
                <a:solidFill>
                  <a:srgbClr val="8316B5"/>
                </a:solidFill>
                <a:ea typeface="Arial" charset="0"/>
                <a:cs typeface="Arial"/>
              </a:rPr>
              <a:t> </a:t>
            </a:r>
            <a:r>
              <a:rPr lang="tr-TR" sz="2400" b="1" dirty="0" err="1">
                <a:solidFill>
                  <a:srgbClr val="8316B5"/>
                </a:solidFill>
                <a:ea typeface="Arial" charset="0"/>
                <a:cs typeface="Arial"/>
              </a:rPr>
              <a:t>Bias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F7B5D764-D574-2ABA-78F9-311C5227E179}"/>
              </a:ext>
            </a:extLst>
          </p:cNvPr>
          <p:cNvSpPr txBox="1"/>
          <p:nvPr/>
        </p:nvSpPr>
        <p:spPr>
          <a:xfrm>
            <a:off x="5568031" y="3059668"/>
            <a:ext cx="1222194" cy="369332"/>
          </a:xfrm>
          <a:prstGeom prst="rect">
            <a:avLst/>
          </a:prstGeom>
          <a:noFill/>
        </p:spPr>
        <p:txBody>
          <a:bodyPr wrap="none" rtlCol="0">
            <a:spAutoFit/>
          </a:bodyPr>
          <a:lstStyle/>
          <a:p>
            <a:r>
              <a:rPr lang="en-TR" dirty="0"/>
              <a:t>Thank You!</a:t>
            </a:r>
          </a:p>
        </p:txBody>
      </p:sp>
      <p:pic>
        <p:nvPicPr>
          <p:cNvPr id="4" name="Picture 3">
            <a:extLst>
              <a:ext uri="{FF2B5EF4-FFF2-40B4-BE49-F238E27FC236}">
                <a16:creationId xmlns:a16="http://schemas.microsoft.com/office/drawing/2014/main" id="{56ACEDAC-DD46-1BCD-088D-F1761350228D}"/>
              </a:ext>
            </a:extLst>
          </p:cNvPr>
          <p:cNvPicPr>
            <a:picLocks noChangeAspect="1"/>
          </p:cNvPicPr>
          <p:nvPr/>
        </p:nvPicPr>
        <p:blipFill rotWithShape="1">
          <a:blip r:embed="rId3"/>
          <a:srcRect t="14312"/>
          <a:stretch/>
        </p:blipFill>
        <p:spPr>
          <a:xfrm>
            <a:off x="171573" y="1603815"/>
            <a:ext cx="10792916" cy="5173497"/>
          </a:xfrm>
          <a:prstGeom prst="rect">
            <a:avLst/>
          </a:prstGeom>
        </p:spPr>
      </p:pic>
    </p:spTree>
    <p:extLst>
      <p:ext uri="{BB962C8B-B14F-4D97-AF65-F5344CB8AC3E}">
        <p14:creationId xmlns:p14="http://schemas.microsoft.com/office/powerpoint/2010/main" val="4077642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408218" y="80688"/>
            <a:ext cx="5334001"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Ethical</a:t>
            </a:r>
            <a:r>
              <a:rPr lang="tr-TR" sz="2400" b="1" dirty="0">
                <a:solidFill>
                  <a:srgbClr val="8316B5"/>
                </a:solidFill>
                <a:ea typeface="Arial" charset="0"/>
                <a:cs typeface="Arial"/>
              </a:rPr>
              <a:t> </a:t>
            </a:r>
            <a:r>
              <a:rPr lang="tr-TR" sz="2400" b="1" dirty="0" err="1">
                <a:solidFill>
                  <a:srgbClr val="8316B5"/>
                </a:solidFill>
                <a:ea typeface="Arial" charset="0"/>
                <a:cs typeface="Arial"/>
              </a:rPr>
              <a:t>Considerations</a:t>
            </a:r>
            <a:r>
              <a:rPr lang="tr-TR" sz="2400" b="1" dirty="0">
                <a:solidFill>
                  <a:srgbClr val="8316B5"/>
                </a:solidFill>
                <a:ea typeface="Arial" charset="0"/>
                <a:cs typeface="Arial"/>
              </a:rPr>
              <a:t> in NLP : Solutions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F7B5D764-D574-2ABA-78F9-311C5227E179}"/>
              </a:ext>
            </a:extLst>
          </p:cNvPr>
          <p:cNvSpPr txBox="1"/>
          <p:nvPr/>
        </p:nvSpPr>
        <p:spPr>
          <a:xfrm>
            <a:off x="5568031" y="3059668"/>
            <a:ext cx="1222194" cy="369332"/>
          </a:xfrm>
          <a:prstGeom prst="rect">
            <a:avLst/>
          </a:prstGeom>
          <a:noFill/>
        </p:spPr>
        <p:txBody>
          <a:bodyPr wrap="none" rtlCol="0">
            <a:spAutoFit/>
          </a:bodyPr>
          <a:lstStyle/>
          <a:p>
            <a:r>
              <a:rPr lang="en-TR" dirty="0"/>
              <a:t>Thank You!</a:t>
            </a:r>
          </a:p>
        </p:txBody>
      </p:sp>
      <p:pic>
        <p:nvPicPr>
          <p:cNvPr id="6" name="Picture 5">
            <a:extLst>
              <a:ext uri="{FF2B5EF4-FFF2-40B4-BE49-F238E27FC236}">
                <a16:creationId xmlns:a16="http://schemas.microsoft.com/office/drawing/2014/main" id="{1FDBC7FB-364C-CCC0-928D-D9BFC17F2AA4}"/>
              </a:ext>
            </a:extLst>
          </p:cNvPr>
          <p:cNvPicPr>
            <a:picLocks noChangeAspect="1"/>
          </p:cNvPicPr>
          <p:nvPr/>
        </p:nvPicPr>
        <p:blipFill>
          <a:blip r:embed="rId3"/>
          <a:stretch>
            <a:fillRect/>
          </a:stretch>
        </p:blipFill>
        <p:spPr>
          <a:xfrm>
            <a:off x="653698" y="1242910"/>
            <a:ext cx="10319102" cy="5044610"/>
          </a:xfrm>
          <a:prstGeom prst="rect">
            <a:avLst/>
          </a:prstGeom>
        </p:spPr>
      </p:pic>
    </p:spTree>
    <p:extLst>
      <p:ext uri="{BB962C8B-B14F-4D97-AF65-F5344CB8AC3E}">
        <p14:creationId xmlns:p14="http://schemas.microsoft.com/office/powerpoint/2010/main" val="2475268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The</a:t>
            </a:r>
            <a:r>
              <a:rPr lang="tr-TR" sz="2400" b="1" dirty="0">
                <a:solidFill>
                  <a:srgbClr val="8316B5"/>
                </a:solidFill>
                <a:ea typeface="Arial" charset="0"/>
                <a:cs typeface="Arial"/>
              </a:rPr>
              <a:t> </a:t>
            </a:r>
            <a:r>
              <a:rPr lang="tr-TR" sz="2400" b="1" dirty="0" err="1">
                <a:solidFill>
                  <a:srgbClr val="8316B5"/>
                </a:solidFill>
                <a:ea typeface="Arial" charset="0"/>
                <a:cs typeface="Arial"/>
              </a:rPr>
              <a:t>End</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3" name="TextBox 2">
            <a:extLst>
              <a:ext uri="{FF2B5EF4-FFF2-40B4-BE49-F238E27FC236}">
                <a16:creationId xmlns:a16="http://schemas.microsoft.com/office/drawing/2014/main" id="{F7B5D764-D574-2ABA-78F9-311C5227E179}"/>
              </a:ext>
            </a:extLst>
          </p:cNvPr>
          <p:cNvSpPr txBox="1"/>
          <p:nvPr/>
        </p:nvSpPr>
        <p:spPr>
          <a:xfrm>
            <a:off x="5568031" y="3059668"/>
            <a:ext cx="1222194" cy="369332"/>
          </a:xfrm>
          <a:prstGeom prst="rect">
            <a:avLst/>
          </a:prstGeom>
          <a:noFill/>
        </p:spPr>
        <p:txBody>
          <a:bodyPr wrap="none" rtlCol="0">
            <a:spAutoFit/>
          </a:bodyPr>
          <a:lstStyle/>
          <a:p>
            <a:r>
              <a:rPr lang="en-TR" dirty="0"/>
              <a:t>Thank You!</a:t>
            </a:r>
          </a:p>
        </p:txBody>
      </p:sp>
    </p:spTree>
    <p:extLst>
      <p:ext uri="{BB962C8B-B14F-4D97-AF65-F5344CB8AC3E}">
        <p14:creationId xmlns:p14="http://schemas.microsoft.com/office/powerpoint/2010/main" val="2914374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First : A </a:t>
            </a:r>
            <a:r>
              <a:rPr lang="tr-TR" sz="2400" b="1" dirty="0" err="1">
                <a:solidFill>
                  <a:srgbClr val="8316B5"/>
                </a:solidFill>
                <a:ea typeface="Arial" charset="0"/>
                <a:cs typeface="Arial"/>
              </a:rPr>
              <a:t>small</a:t>
            </a:r>
            <a:r>
              <a:rPr lang="tr-TR" sz="2400" b="1" dirty="0">
                <a:solidFill>
                  <a:srgbClr val="8316B5"/>
                </a:solidFill>
                <a:ea typeface="Arial" charset="0"/>
                <a:cs typeface="Arial"/>
              </a:rPr>
              <a:t> </a:t>
            </a:r>
            <a:r>
              <a:rPr lang="tr-TR" sz="2400" b="1" dirty="0" err="1">
                <a:solidFill>
                  <a:srgbClr val="8316B5"/>
                </a:solidFill>
                <a:ea typeface="Arial" charset="0"/>
                <a:cs typeface="Arial"/>
              </a:rPr>
              <a:t>experiment</a:t>
            </a:r>
            <a:r>
              <a:rPr lang="tr-TR" sz="2400" b="1" dirty="0">
                <a:solidFill>
                  <a:srgbClr val="8316B5"/>
                </a:solidFill>
                <a:ea typeface="Arial" charset="0"/>
                <a:cs typeface="Arial"/>
              </a:rPr>
              <a:t> </a:t>
            </a:r>
            <a:r>
              <a:rPr lang="tr-TR" sz="2400" b="1" dirty="0" err="1">
                <a:solidFill>
                  <a:srgbClr val="8316B5"/>
                </a:solidFill>
                <a:ea typeface="Arial" charset="0"/>
                <a:cs typeface="Arial"/>
              </a:rPr>
              <a:t>left</a:t>
            </a:r>
            <a:r>
              <a:rPr lang="tr-TR" sz="2400" b="1" dirty="0">
                <a:solidFill>
                  <a:srgbClr val="8316B5"/>
                </a:solidFill>
                <a:ea typeface="Arial" charset="0"/>
                <a:cs typeface="Arial"/>
              </a:rPr>
              <a:t> </a:t>
            </a:r>
            <a:r>
              <a:rPr lang="tr-TR" sz="2400" b="1" dirty="0" err="1">
                <a:solidFill>
                  <a:srgbClr val="8316B5"/>
                </a:solidFill>
                <a:ea typeface="Arial" charset="0"/>
                <a:cs typeface="Arial"/>
              </a:rPr>
              <a:t>from</a:t>
            </a:r>
            <a:r>
              <a:rPr lang="tr-TR" sz="2400" b="1" dirty="0">
                <a:solidFill>
                  <a:srgbClr val="8316B5"/>
                </a:solidFill>
                <a:ea typeface="Arial" charset="0"/>
                <a:cs typeface="Arial"/>
              </a:rPr>
              <a:t> </a:t>
            </a:r>
            <a:r>
              <a:rPr lang="tr-TR" sz="2400" b="1" dirty="0" err="1">
                <a:solidFill>
                  <a:srgbClr val="8316B5"/>
                </a:solidFill>
                <a:ea typeface="Arial" charset="0"/>
                <a:cs typeface="Arial"/>
              </a:rPr>
              <a:t>the</a:t>
            </a:r>
            <a:r>
              <a:rPr lang="tr-TR" sz="2400" b="1" dirty="0">
                <a:solidFill>
                  <a:srgbClr val="8316B5"/>
                </a:solidFill>
                <a:ea typeface="Arial" charset="0"/>
                <a:cs typeface="Arial"/>
              </a:rPr>
              <a:t> </a:t>
            </a:r>
            <a:r>
              <a:rPr lang="tr-TR" sz="2400" b="1" dirty="0" err="1">
                <a:solidFill>
                  <a:srgbClr val="8316B5"/>
                </a:solidFill>
                <a:ea typeface="Arial" charset="0"/>
                <a:cs typeface="Arial"/>
              </a:rPr>
              <a:t>previous</a:t>
            </a:r>
            <a:r>
              <a:rPr lang="tr-TR" sz="2400" b="1" dirty="0">
                <a:solidFill>
                  <a:srgbClr val="8316B5"/>
                </a:solidFill>
                <a:ea typeface="Arial" charset="0"/>
                <a:cs typeface="Arial"/>
              </a:rPr>
              <a:t> </a:t>
            </a:r>
            <a:r>
              <a:rPr lang="tr-TR" sz="2400" b="1" dirty="0" err="1">
                <a:solidFill>
                  <a:srgbClr val="8316B5"/>
                </a:solidFill>
                <a:ea typeface="Arial" charset="0"/>
                <a:cs typeface="Arial"/>
              </a:rPr>
              <a:t>lesson</a:t>
            </a:r>
            <a:r>
              <a:rPr lang="tr-TR" sz="2400" b="1" dirty="0">
                <a:solidFill>
                  <a:srgbClr val="8316B5"/>
                </a:solidFill>
                <a:ea typeface="Arial" charset="0"/>
                <a:cs typeface="Arial"/>
              </a:rPr>
              <a:t>.</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sp>
        <p:nvSpPr>
          <p:cNvPr id="8" name="TextBox 7">
            <a:extLst>
              <a:ext uri="{FF2B5EF4-FFF2-40B4-BE49-F238E27FC236}">
                <a16:creationId xmlns:a16="http://schemas.microsoft.com/office/drawing/2014/main" id="{EECE2D45-24AB-B1AD-BFAA-F641493E248A}"/>
              </a:ext>
            </a:extLst>
          </p:cNvPr>
          <p:cNvSpPr txBox="1"/>
          <p:nvPr/>
        </p:nvSpPr>
        <p:spPr>
          <a:xfrm>
            <a:off x="3040283" y="2407975"/>
            <a:ext cx="6096000" cy="1200329"/>
          </a:xfrm>
          <a:prstGeom prst="rect">
            <a:avLst/>
          </a:prstGeom>
          <a:noFill/>
        </p:spPr>
        <p:txBody>
          <a:bodyPr wrap="square">
            <a:spAutoFit/>
          </a:bodyPr>
          <a:lstStyle/>
          <a:p>
            <a:r>
              <a:rPr lang="en-US" b="1" dirty="0"/>
              <a:t>Combining Categorical Features with Text in BERT</a:t>
            </a:r>
          </a:p>
          <a:p>
            <a:endParaRPr lang="en-US" dirty="0"/>
          </a:p>
          <a:p>
            <a:r>
              <a:rPr lang="en-TR" dirty="0"/>
              <a:t>https://colab.research.google.com/drive/1YRHK4HO8RktGzlYmGjBo056kzVD4_j9o#scrollTo=BJR6t_gCQe_x</a:t>
            </a:r>
          </a:p>
        </p:txBody>
      </p:sp>
    </p:spTree>
    <p:extLst>
      <p:ext uri="{BB962C8B-B14F-4D97-AF65-F5344CB8AC3E}">
        <p14:creationId xmlns:p14="http://schemas.microsoft.com/office/powerpoint/2010/main" val="147723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461665"/>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9" name="Picture 8">
            <a:extLst>
              <a:ext uri="{FF2B5EF4-FFF2-40B4-BE49-F238E27FC236}">
                <a16:creationId xmlns:a16="http://schemas.microsoft.com/office/drawing/2014/main" id="{D6F3C666-FD1E-D356-1364-368C05FC1ECC}"/>
              </a:ext>
            </a:extLst>
          </p:cNvPr>
          <p:cNvPicPr>
            <a:picLocks noChangeAspect="1"/>
          </p:cNvPicPr>
          <p:nvPr/>
        </p:nvPicPr>
        <p:blipFill>
          <a:blip r:embed="rId3"/>
          <a:stretch>
            <a:fillRect/>
          </a:stretch>
        </p:blipFill>
        <p:spPr>
          <a:xfrm>
            <a:off x="2549236" y="1159862"/>
            <a:ext cx="7516092" cy="4902203"/>
          </a:xfrm>
          <a:prstGeom prst="rect">
            <a:avLst/>
          </a:prstGeom>
        </p:spPr>
      </p:pic>
    </p:spTree>
    <p:extLst>
      <p:ext uri="{BB962C8B-B14F-4D97-AF65-F5344CB8AC3E}">
        <p14:creationId xmlns:p14="http://schemas.microsoft.com/office/powerpoint/2010/main" val="3108654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24C2-2C33-404B-910C-4CAC5EAC564F}"/>
              </a:ext>
            </a:extLst>
          </p:cNvPr>
          <p:cNvSpPr>
            <a:spLocks noGrp="1"/>
          </p:cNvSpPr>
          <p:nvPr>
            <p:ph type="title"/>
          </p:nvPr>
        </p:nvSpPr>
        <p:spPr>
          <a:xfrm>
            <a:off x="838200" y="91934"/>
            <a:ext cx="10515600" cy="769441"/>
          </a:xfrm>
        </p:spPr>
        <p:txBody>
          <a:bodyPr/>
          <a:lstStyle/>
          <a:p>
            <a:r>
              <a:rPr lang="en-US" err="1"/>
              <a:t>Kelime</a:t>
            </a:r>
            <a:r>
              <a:rPr lang="en-US"/>
              <a:t> </a:t>
            </a:r>
            <a:r>
              <a:rPr lang="en-US" err="1"/>
              <a:t>Vektör</a:t>
            </a:r>
            <a:r>
              <a:rPr lang="en-US"/>
              <a:t> </a:t>
            </a:r>
            <a:r>
              <a:rPr lang="en-US" err="1"/>
              <a:t>Algoritmaları</a:t>
            </a:r>
            <a:r>
              <a:rPr lang="en-US"/>
              <a:t> </a:t>
            </a:r>
            <a:r>
              <a:rPr lang="en-US" err="1"/>
              <a:t>Tabanlı</a:t>
            </a:r>
            <a:r>
              <a:rPr lang="en-US"/>
              <a:t> </a:t>
            </a:r>
            <a:r>
              <a:rPr lang="en-US" err="1"/>
              <a:t>Kümeler</a:t>
            </a:r>
            <a:r>
              <a:rPr lang="en-US"/>
              <a:t> </a:t>
            </a:r>
            <a:r>
              <a:rPr lang="en-US" err="1"/>
              <a:t>ile</a:t>
            </a:r>
            <a:r>
              <a:rPr lang="en-US"/>
              <a:t> </a:t>
            </a:r>
            <a:r>
              <a:rPr lang="en-US" err="1"/>
              <a:t>Arama</a:t>
            </a:r>
            <a:r>
              <a:rPr lang="en-US"/>
              <a:t> </a:t>
            </a:r>
            <a:r>
              <a:rPr lang="en-US" err="1"/>
              <a:t>Sonuçları</a:t>
            </a:r>
            <a:r>
              <a:rPr lang="en-US"/>
              <a:t> </a:t>
            </a:r>
            <a:r>
              <a:rPr lang="en-US" err="1"/>
              <a:t>Uygunluğu</a:t>
            </a:r>
            <a:r>
              <a:rPr lang="en-US"/>
              <a:t> </a:t>
            </a:r>
            <a:r>
              <a:rPr lang="en-US" err="1"/>
              <a:t>Geliştirme</a:t>
            </a:r>
            <a:endParaRPr lang="en-US"/>
          </a:p>
        </p:txBody>
      </p:sp>
      <p:pic>
        <p:nvPicPr>
          <p:cNvPr id="9" name="Picture 8">
            <a:extLst>
              <a:ext uri="{FF2B5EF4-FFF2-40B4-BE49-F238E27FC236}">
                <a16:creationId xmlns:a16="http://schemas.microsoft.com/office/drawing/2014/main" id="{9C215841-C924-46E8-AB38-327FBE37DDCC}"/>
              </a:ext>
            </a:extLst>
          </p:cNvPr>
          <p:cNvPicPr/>
          <p:nvPr/>
        </p:nvPicPr>
        <p:blipFill rotWithShape="1">
          <a:blip r:embed="rId2">
            <a:extLst>
              <a:ext uri="{28A0092B-C50C-407E-A947-70E740481C1C}">
                <a14:useLocalDpi xmlns:a14="http://schemas.microsoft.com/office/drawing/2010/main" val="0"/>
              </a:ext>
            </a:extLst>
          </a:blip>
          <a:srcRect r="9265"/>
          <a:stretch/>
        </p:blipFill>
        <p:spPr>
          <a:xfrm>
            <a:off x="223617" y="4797356"/>
            <a:ext cx="5647515" cy="1625044"/>
          </a:xfrm>
          <a:prstGeom prst="rect">
            <a:avLst/>
          </a:prstGeom>
        </p:spPr>
      </p:pic>
      <p:pic>
        <p:nvPicPr>
          <p:cNvPr id="10" name="Picture 9">
            <a:extLst>
              <a:ext uri="{FF2B5EF4-FFF2-40B4-BE49-F238E27FC236}">
                <a16:creationId xmlns:a16="http://schemas.microsoft.com/office/drawing/2014/main" id="{E5792F7E-63EC-4272-8E2D-D09FFC6AB93F}"/>
              </a:ext>
            </a:extLst>
          </p:cNvPr>
          <p:cNvPicPr/>
          <p:nvPr/>
        </p:nvPicPr>
        <p:blipFill>
          <a:blip r:embed="rId3">
            <a:extLst>
              <a:ext uri="{28A0092B-C50C-407E-A947-70E740481C1C}">
                <a14:useLocalDpi xmlns:a14="http://schemas.microsoft.com/office/drawing/2010/main" val="0"/>
              </a:ext>
            </a:extLst>
          </a:blip>
          <a:stretch>
            <a:fillRect/>
          </a:stretch>
        </p:blipFill>
        <p:spPr>
          <a:xfrm>
            <a:off x="6997687" y="1193816"/>
            <a:ext cx="4042304" cy="2848992"/>
          </a:xfrm>
          <a:prstGeom prst="rect">
            <a:avLst/>
          </a:prstGeom>
        </p:spPr>
      </p:pic>
      <p:graphicFrame>
        <p:nvGraphicFramePr>
          <p:cNvPr id="11" name="Table 10">
            <a:extLst>
              <a:ext uri="{FF2B5EF4-FFF2-40B4-BE49-F238E27FC236}">
                <a16:creationId xmlns:a16="http://schemas.microsoft.com/office/drawing/2014/main" id="{2E247062-071B-497D-9442-BE1EA729CA22}"/>
              </a:ext>
            </a:extLst>
          </p:cNvPr>
          <p:cNvGraphicFramePr>
            <a:graphicFrameLocks noGrp="1"/>
          </p:cNvGraphicFramePr>
          <p:nvPr/>
        </p:nvGraphicFramePr>
        <p:xfrm>
          <a:off x="6633462" y="4863942"/>
          <a:ext cx="4770755" cy="1885950"/>
        </p:xfrm>
        <a:graphic>
          <a:graphicData uri="http://schemas.openxmlformats.org/drawingml/2006/table">
            <a:tbl>
              <a:tblPr firstRow="1" firstCol="1" bandRow="1"/>
              <a:tblGrid>
                <a:gridCol w="1398905">
                  <a:extLst>
                    <a:ext uri="{9D8B030D-6E8A-4147-A177-3AD203B41FA5}">
                      <a16:colId xmlns:a16="http://schemas.microsoft.com/office/drawing/2014/main" val="161751986"/>
                    </a:ext>
                  </a:extLst>
                </a:gridCol>
                <a:gridCol w="1571625">
                  <a:extLst>
                    <a:ext uri="{9D8B030D-6E8A-4147-A177-3AD203B41FA5}">
                      <a16:colId xmlns:a16="http://schemas.microsoft.com/office/drawing/2014/main" val="3856185619"/>
                    </a:ext>
                  </a:extLst>
                </a:gridCol>
                <a:gridCol w="1800225">
                  <a:extLst>
                    <a:ext uri="{9D8B030D-6E8A-4147-A177-3AD203B41FA5}">
                      <a16:colId xmlns:a16="http://schemas.microsoft.com/office/drawing/2014/main" val="3253071570"/>
                    </a:ext>
                  </a:extLst>
                </a:gridCol>
              </a:tblGrid>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cap="all">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Current Query Results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Improved Query Results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476770497"/>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Bilgi İşlem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556302742"/>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İnşaat Mühendisi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251486485"/>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İç Mimar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0.872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746650564"/>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Laboratuvar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032708"/>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Çevre Mühendisi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0.818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042602057"/>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Makam Şoförü</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866933209"/>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Mechanical Engineer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0.375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0.925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54688133"/>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Tekstil Mühendisi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0.575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0.657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070362433"/>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Veri Bilimi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0.225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0.666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755743441"/>
                  </a:ext>
                </a:extLst>
              </a:tr>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a:lnSpc>
                          <a:spcPct val="107000"/>
                        </a:lnSpc>
                        <a:spcBef>
                          <a:spcPts val="0"/>
                        </a:spcBef>
                        <a:spcAft>
                          <a:spcPts val="0"/>
                        </a:spcAft>
                      </a:pPr>
                      <a:r>
                        <a:rPr lang="tr-TR" sz="1100">
                          <a:effectLst/>
                        </a:rPr>
                        <a:t>Türk Hava Yolları</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0.125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07000"/>
                        </a:lnSpc>
                        <a:spcBef>
                          <a:spcPts val="0"/>
                        </a:spcBef>
                        <a:spcAft>
                          <a:spcPts val="0"/>
                        </a:spcAft>
                      </a:pPr>
                      <a:r>
                        <a:rPr lang="tr-TR"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42927"/>
                  </a:ext>
                </a:extLst>
              </a:tr>
            </a:tbl>
          </a:graphicData>
        </a:graphic>
      </p:graphicFrame>
      <p:sp>
        <p:nvSpPr>
          <p:cNvPr id="12" name="Oval 11">
            <a:extLst>
              <a:ext uri="{FF2B5EF4-FFF2-40B4-BE49-F238E27FC236}">
                <a16:creationId xmlns:a16="http://schemas.microsoft.com/office/drawing/2014/main" id="{24FF20FD-B6A2-41FC-8CFD-3309B8C973E9}"/>
              </a:ext>
            </a:extLst>
          </p:cNvPr>
          <p:cNvSpPr/>
          <p:nvPr/>
        </p:nvSpPr>
        <p:spPr>
          <a:xfrm>
            <a:off x="6329939" y="4298229"/>
            <a:ext cx="461640" cy="46373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4</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 name="Oval 12">
            <a:extLst>
              <a:ext uri="{FF2B5EF4-FFF2-40B4-BE49-F238E27FC236}">
                <a16:creationId xmlns:a16="http://schemas.microsoft.com/office/drawing/2014/main" id="{83F0E521-9115-440F-BE77-03C240594970}"/>
              </a:ext>
            </a:extLst>
          </p:cNvPr>
          <p:cNvSpPr/>
          <p:nvPr/>
        </p:nvSpPr>
        <p:spPr>
          <a:xfrm>
            <a:off x="127121" y="730027"/>
            <a:ext cx="461640" cy="463734"/>
          </a:xfrm>
          <a:prstGeom prst="ellipse">
            <a:avLst/>
          </a:prstGeom>
          <a:solidFill>
            <a:srgbClr val="8316B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1</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Oval 13">
            <a:extLst>
              <a:ext uri="{FF2B5EF4-FFF2-40B4-BE49-F238E27FC236}">
                <a16:creationId xmlns:a16="http://schemas.microsoft.com/office/drawing/2014/main" id="{EE066FBB-E24C-4DD9-8D0A-F64580189AB9}"/>
              </a:ext>
            </a:extLst>
          </p:cNvPr>
          <p:cNvSpPr/>
          <p:nvPr/>
        </p:nvSpPr>
        <p:spPr>
          <a:xfrm>
            <a:off x="6309568" y="628103"/>
            <a:ext cx="461640" cy="4637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3</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 name="Oval 14">
            <a:extLst>
              <a:ext uri="{FF2B5EF4-FFF2-40B4-BE49-F238E27FC236}">
                <a16:creationId xmlns:a16="http://schemas.microsoft.com/office/drawing/2014/main" id="{90D90664-66E9-4F99-ACC4-F359B03CF3B1}"/>
              </a:ext>
            </a:extLst>
          </p:cNvPr>
          <p:cNvSpPr/>
          <p:nvPr/>
        </p:nvSpPr>
        <p:spPr>
          <a:xfrm>
            <a:off x="259590" y="4231100"/>
            <a:ext cx="461640" cy="463734"/>
          </a:xfrm>
          <a:prstGeom prst="ellips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800" b="0" i="0" u="none" strike="noStrike" kern="0" cap="none" spc="0" normalizeH="0" baseline="0" noProof="0">
                <a:ln>
                  <a:noFill/>
                </a:ln>
                <a:solidFill>
                  <a:prstClr val="black"/>
                </a:solidFill>
                <a:effectLst/>
                <a:uLnTx/>
                <a:uFillTx/>
                <a:latin typeface="Calibri"/>
                <a:ea typeface="+mn-ea"/>
                <a:cs typeface="+mn-cs"/>
              </a:rPr>
              <a:t>2</a:t>
            </a: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205B745E-B34C-45DF-BE00-D40906DB5F9E}"/>
              </a:ext>
            </a:extLst>
          </p:cNvPr>
          <p:cNvPicPr/>
          <p:nvPr/>
        </p:nvPicPr>
        <p:blipFill>
          <a:blip r:embed="rId4"/>
          <a:stretch>
            <a:fillRect/>
          </a:stretch>
        </p:blipFill>
        <p:spPr>
          <a:xfrm>
            <a:off x="993922" y="1348418"/>
            <a:ext cx="3349270" cy="2202112"/>
          </a:xfrm>
          <a:prstGeom prst="rect">
            <a:avLst/>
          </a:prstGeom>
        </p:spPr>
      </p:pic>
      <p:sp>
        <p:nvSpPr>
          <p:cNvPr id="3" name="TextBox 2">
            <a:extLst>
              <a:ext uri="{FF2B5EF4-FFF2-40B4-BE49-F238E27FC236}">
                <a16:creationId xmlns:a16="http://schemas.microsoft.com/office/drawing/2014/main" id="{185F7D46-C735-4910-9F5D-0D76CCF07672}"/>
              </a:ext>
            </a:extLst>
          </p:cNvPr>
          <p:cNvSpPr txBox="1"/>
          <p:nvPr/>
        </p:nvSpPr>
        <p:spPr>
          <a:xfrm>
            <a:off x="685257" y="701318"/>
            <a:ext cx="4062202" cy="492443"/>
          </a:xfrm>
          <a:prstGeom prst="rect">
            <a:avLst/>
          </a:prstGeom>
          <a:solidFill>
            <a:srgbClr val="8316B5">
              <a:alpha val="49804"/>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300" b="1"/>
              <a:t>Kelime vektörlerinin oluşturulması – 770k ilan dökümanı için. Örnek, «machine learning» yakınlıkları</a:t>
            </a:r>
            <a:endParaRPr lang="en-US" sz="1300" b="1"/>
          </a:p>
        </p:txBody>
      </p:sp>
      <p:sp>
        <p:nvSpPr>
          <p:cNvPr id="18" name="TextBox 17">
            <a:extLst>
              <a:ext uri="{FF2B5EF4-FFF2-40B4-BE49-F238E27FC236}">
                <a16:creationId xmlns:a16="http://schemas.microsoft.com/office/drawing/2014/main" id="{A49A8647-FDE8-40BD-AEB0-57268186A42E}"/>
              </a:ext>
            </a:extLst>
          </p:cNvPr>
          <p:cNvSpPr txBox="1"/>
          <p:nvPr/>
        </p:nvSpPr>
        <p:spPr>
          <a:xfrm>
            <a:off x="838200" y="4300679"/>
            <a:ext cx="2866584" cy="32316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500" b="1"/>
              <a:t>Vektörlerin kümelenmesi</a:t>
            </a:r>
            <a:endParaRPr lang="en-US" sz="1500" b="1"/>
          </a:p>
        </p:txBody>
      </p:sp>
      <p:sp>
        <p:nvSpPr>
          <p:cNvPr id="19" name="TextBox 18">
            <a:extLst>
              <a:ext uri="{FF2B5EF4-FFF2-40B4-BE49-F238E27FC236}">
                <a16:creationId xmlns:a16="http://schemas.microsoft.com/office/drawing/2014/main" id="{E98F3749-7831-4F4D-A5EA-3C5A1F679730}"/>
              </a:ext>
            </a:extLst>
          </p:cNvPr>
          <p:cNvSpPr txBox="1"/>
          <p:nvPr/>
        </p:nvSpPr>
        <p:spPr>
          <a:xfrm>
            <a:off x="6915993" y="598360"/>
            <a:ext cx="4062202" cy="5232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400" b="1"/>
              <a:t>Machine learning araması için ilan sonuçları. Sağ taraf yeni model, sol güncel sonuçlar</a:t>
            </a:r>
            <a:endParaRPr lang="en-US" sz="1400" b="1"/>
          </a:p>
        </p:txBody>
      </p:sp>
      <p:sp>
        <p:nvSpPr>
          <p:cNvPr id="20" name="TextBox 19">
            <a:extLst>
              <a:ext uri="{FF2B5EF4-FFF2-40B4-BE49-F238E27FC236}">
                <a16:creationId xmlns:a16="http://schemas.microsoft.com/office/drawing/2014/main" id="{12252C4C-F682-482B-BE99-0B5D6AC90B07}"/>
              </a:ext>
            </a:extLst>
          </p:cNvPr>
          <p:cNvSpPr txBox="1"/>
          <p:nvPr/>
        </p:nvSpPr>
        <p:spPr>
          <a:xfrm>
            <a:off x="6915993" y="4376207"/>
            <a:ext cx="4062202" cy="30777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tr-TR" sz="1400" b="1"/>
              <a:t>İlk 10 sonuç uygun/değil olarak ortalama başarısı </a:t>
            </a:r>
            <a:endParaRPr lang="en-US" sz="1400" b="1"/>
          </a:p>
        </p:txBody>
      </p:sp>
    </p:spTree>
    <p:extLst>
      <p:ext uri="{BB962C8B-B14F-4D97-AF65-F5344CB8AC3E}">
        <p14:creationId xmlns:p14="http://schemas.microsoft.com/office/powerpoint/2010/main" val="2248857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Why</a:t>
            </a:r>
            <a:r>
              <a:rPr lang="tr-TR" sz="2400" b="1" dirty="0">
                <a:solidFill>
                  <a:srgbClr val="7030A0"/>
                </a:solidFill>
                <a:cs typeface="Arial"/>
              </a:rPr>
              <a:t> is it a hard problem?</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11" name="Picture 10">
            <a:extLst>
              <a:ext uri="{FF2B5EF4-FFF2-40B4-BE49-F238E27FC236}">
                <a16:creationId xmlns:a16="http://schemas.microsoft.com/office/drawing/2014/main" id="{A2C36341-3F13-4419-A1B8-2B775DF4DB9F}"/>
              </a:ext>
            </a:extLst>
          </p:cNvPr>
          <p:cNvPicPr>
            <a:picLocks noChangeAspect="1"/>
          </p:cNvPicPr>
          <p:nvPr/>
        </p:nvPicPr>
        <p:blipFill>
          <a:blip r:embed="rId3"/>
          <a:stretch>
            <a:fillRect/>
          </a:stretch>
        </p:blipFill>
        <p:spPr>
          <a:xfrm>
            <a:off x="1498637" y="1796204"/>
            <a:ext cx="9360981" cy="4618451"/>
          </a:xfrm>
          <a:prstGeom prst="rect">
            <a:avLst/>
          </a:prstGeom>
        </p:spPr>
      </p:pic>
      <p:pic>
        <p:nvPicPr>
          <p:cNvPr id="3" name="Picture 2">
            <a:extLst>
              <a:ext uri="{FF2B5EF4-FFF2-40B4-BE49-F238E27FC236}">
                <a16:creationId xmlns:a16="http://schemas.microsoft.com/office/drawing/2014/main" id="{CCA1BA9B-1A40-ED8D-D94C-C11110E09B0D}"/>
              </a:ext>
            </a:extLst>
          </p:cNvPr>
          <p:cNvPicPr>
            <a:picLocks noChangeAspect="1"/>
          </p:cNvPicPr>
          <p:nvPr/>
        </p:nvPicPr>
        <p:blipFill rotWithShape="1">
          <a:blip r:embed="rId4"/>
          <a:srcRect b="86954"/>
          <a:stretch/>
        </p:blipFill>
        <p:spPr>
          <a:xfrm>
            <a:off x="1498637" y="1512505"/>
            <a:ext cx="7772400" cy="413277"/>
          </a:xfrm>
          <a:prstGeom prst="rect">
            <a:avLst/>
          </a:prstGeom>
        </p:spPr>
      </p:pic>
    </p:spTree>
    <p:extLst>
      <p:ext uri="{BB962C8B-B14F-4D97-AF65-F5344CB8AC3E}">
        <p14:creationId xmlns:p14="http://schemas.microsoft.com/office/powerpoint/2010/main" val="320491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Why</a:t>
            </a:r>
            <a:r>
              <a:rPr lang="tr-TR" sz="2400" b="1" dirty="0">
                <a:solidFill>
                  <a:srgbClr val="7030A0"/>
                </a:solidFill>
                <a:cs typeface="Arial"/>
              </a:rPr>
              <a:t> is it a hard problem?</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6" name="Picture 5">
            <a:extLst>
              <a:ext uri="{FF2B5EF4-FFF2-40B4-BE49-F238E27FC236}">
                <a16:creationId xmlns:a16="http://schemas.microsoft.com/office/drawing/2014/main" id="{8F73E24D-C7DA-CB85-4EF8-36EDC606A64F}"/>
              </a:ext>
            </a:extLst>
          </p:cNvPr>
          <p:cNvPicPr>
            <a:picLocks noChangeAspect="1"/>
          </p:cNvPicPr>
          <p:nvPr/>
        </p:nvPicPr>
        <p:blipFill>
          <a:blip r:embed="rId3"/>
          <a:stretch>
            <a:fillRect/>
          </a:stretch>
        </p:blipFill>
        <p:spPr>
          <a:xfrm>
            <a:off x="1381991" y="1253823"/>
            <a:ext cx="9428018" cy="4690462"/>
          </a:xfrm>
          <a:prstGeom prst="rect">
            <a:avLst/>
          </a:prstGeom>
        </p:spPr>
      </p:pic>
    </p:spTree>
    <p:extLst>
      <p:ext uri="{BB962C8B-B14F-4D97-AF65-F5344CB8AC3E}">
        <p14:creationId xmlns:p14="http://schemas.microsoft.com/office/powerpoint/2010/main" val="3942599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Why</a:t>
            </a:r>
            <a:r>
              <a:rPr lang="tr-TR" sz="2400" b="1" dirty="0">
                <a:solidFill>
                  <a:srgbClr val="7030A0"/>
                </a:solidFill>
                <a:cs typeface="Arial"/>
              </a:rPr>
              <a:t> is it a hard problem?</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E2B9D510-AC03-50EF-3186-9D383B621919}"/>
              </a:ext>
            </a:extLst>
          </p:cNvPr>
          <p:cNvPicPr>
            <a:picLocks noChangeAspect="1"/>
          </p:cNvPicPr>
          <p:nvPr/>
        </p:nvPicPr>
        <p:blipFill>
          <a:blip r:embed="rId3"/>
          <a:stretch>
            <a:fillRect/>
          </a:stretch>
        </p:blipFill>
        <p:spPr>
          <a:xfrm>
            <a:off x="1108364" y="1251692"/>
            <a:ext cx="9483436" cy="5096991"/>
          </a:xfrm>
          <a:prstGeom prst="rect">
            <a:avLst/>
          </a:prstGeom>
        </p:spPr>
      </p:pic>
    </p:spTree>
    <p:extLst>
      <p:ext uri="{BB962C8B-B14F-4D97-AF65-F5344CB8AC3E}">
        <p14:creationId xmlns:p14="http://schemas.microsoft.com/office/powerpoint/2010/main" val="14860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Why</a:t>
            </a:r>
            <a:r>
              <a:rPr lang="tr-TR" sz="2400" b="1" dirty="0">
                <a:solidFill>
                  <a:srgbClr val="7030A0"/>
                </a:solidFill>
                <a:cs typeface="Arial"/>
              </a:rPr>
              <a:t> is it a hard problem?</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4B2029D1-37C7-089D-29FA-F8970AB3F1B4}"/>
              </a:ext>
            </a:extLst>
          </p:cNvPr>
          <p:cNvPicPr>
            <a:picLocks noChangeAspect="1"/>
          </p:cNvPicPr>
          <p:nvPr/>
        </p:nvPicPr>
        <p:blipFill rotWithShape="1">
          <a:blip r:embed="rId3"/>
          <a:srcRect l="4131"/>
          <a:stretch/>
        </p:blipFill>
        <p:spPr>
          <a:xfrm>
            <a:off x="2389632" y="1299560"/>
            <a:ext cx="7730410" cy="5001663"/>
          </a:xfrm>
          <a:prstGeom prst="rect">
            <a:avLst/>
          </a:prstGeom>
        </p:spPr>
      </p:pic>
      <p:sp>
        <p:nvSpPr>
          <p:cNvPr id="4" name="TextBox 3">
            <a:extLst>
              <a:ext uri="{FF2B5EF4-FFF2-40B4-BE49-F238E27FC236}">
                <a16:creationId xmlns:a16="http://schemas.microsoft.com/office/drawing/2014/main" id="{3615D809-325C-61E7-02EF-34CB44A2DC5E}"/>
              </a:ext>
            </a:extLst>
          </p:cNvPr>
          <p:cNvSpPr txBox="1"/>
          <p:nvPr/>
        </p:nvSpPr>
        <p:spPr>
          <a:xfrm>
            <a:off x="7786254" y="5189108"/>
            <a:ext cx="1301959" cy="369332"/>
          </a:xfrm>
          <a:prstGeom prst="rect">
            <a:avLst/>
          </a:prstGeom>
          <a:noFill/>
        </p:spPr>
        <p:txBody>
          <a:bodyPr wrap="none" rtlCol="0">
            <a:spAutoFit/>
          </a:bodyPr>
          <a:lstStyle/>
          <a:p>
            <a:r>
              <a:rPr lang="en-TR" dirty="0"/>
              <a:t>NLP Models</a:t>
            </a:r>
          </a:p>
        </p:txBody>
      </p:sp>
      <p:sp>
        <p:nvSpPr>
          <p:cNvPr id="6" name="TextBox 5">
            <a:extLst>
              <a:ext uri="{FF2B5EF4-FFF2-40B4-BE49-F238E27FC236}">
                <a16:creationId xmlns:a16="http://schemas.microsoft.com/office/drawing/2014/main" id="{81DF672A-12B8-AFA1-35B6-7543E80257D8}"/>
              </a:ext>
            </a:extLst>
          </p:cNvPr>
          <p:cNvSpPr txBox="1"/>
          <p:nvPr/>
        </p:nvSpPr>
        <p:spPr>
          <a:xfrm>
            <a:off x="4253345" y="5595532"/>
            <a:ext cx="1025474" cy="369332"/>
          </a:xfrm>
          <a:prstGeom prst="rect">
            <a:avLst/>
          </a:prstGeom>
          <a:noFill/>
        </p:spPr>
        <p:txBody>
          <a:bodyPr wrap="none" rtlCol="0">
            <a:spAutoFit/>
          </a:bodyPr>
          <a:lstStyle/>
          <a:p>
            <a:r>
              <a:rPr lang="en-TR" dirty="0"/>
              <a:t>Software</a:t>
            </a:r>
          </a:p>
        </p:txBody>
      </p:sp>
    </p:spTree>
    <p:extLst>
      <p:ext uri="{BB962C8B-B14F-4D97-AF65-F5344CB8AC3E}">
        <p14:creationId xmlns:p14="http://schemas.microsoft.com/office/powerpoint/2010/main" val="1305618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Know</a:t>
            </a:r>
            <a:r>
              <a:rPr lang="tr-TR" sz="2400" b="1" dirty="0">
                <a:solidFill>
                  <a:srgbClr val="7030A0"/>
                </a:solidFill>
                <a:cs typeface="Arial"/>
              </a:rPr>
              <a:t> a model </a:t>
            </a:r>
            <a:r>
              <a:rPr lang="tr-TR" sz="2400" b="1" dirty="0" err="1">
                <a:solidFill>
                  <a:srgbClr val="7030A0"/>
                </a:solidFill>
                <a:cs typeface="Arial"/>
              </a:rPr>
              <a:t>fails</a:t>
            </a:r>
            <a:endParaRPr lang="tr-TR" sz="2400" b="1" dirty="0">
              <a:solidFill>
                <a:srgbClr val="7030A0"/>
              </a:solidFill>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39931E52-9B23-9A4A-D26A-CF30026841F6}"/>
              </a:ext>
            </a:extLst>
          </p:cNvPr>
          <p:cNvPicPr>
            <a:picLocks noChangeAspect="1"/>
          </p:cNvPicPr>
          <p:nvPr/>
        </p:nvPicPr>
        <p:blipFill>
          <a:blip r:embed="rId3"/>
          <a:stretch>
            <a:fillRect/>
          </a:stretch>
        </p:blipFill>
        <p:spPr>
          <a:xfrm>
            <a:off x="1652016" y="2026920"/>
            <a:ext cx="8275320" cy="3770735"/>
          </a:xfrm>
          <a:prstGeom prst="rect">
            <a:avLst/>
          </a:prstGeom>
        </p:spPr>
      </p:pic>
      <p:sp>
        <p:nvSpPr>
          <p:cNvPr id="4" name="Rectangle 3">
            <a:extLst>
              <a:ext uri="{FF2B5EF4-FFF2-40B4-BE49-F238E27FC236}">
                <a16:creationId xmlns:a16="http://schemas.microsoft.com/office/drawing/2014/main" id="{2F1513FA-B82C-EDE0-1275-C7455EB0BA2E}"/>
              </a:ext>
            </a:extLst>
          </p:cNvPr>
          <p:cNvSpPr/>
          <p:nvPr/>
        </p:nvSpPr>
        <p:spPr>
          <a:xfrm>
            <a:off x="8406384" y="1645920"/>
            <a:ext cx="2133600" cy="7315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88739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616037" y="80688"/>
            <a:ext cx="5126182" cy="830997"/>
          </a:xfrm>
          <a:prstGeom prst="rect">
            <a:avLst/>
          </a:prstGeom>
          <a:noFill/>
        </p:spPr>
        <p:txBody>
          <a:bodyPr wrap="square" lIns="91440" tIns="45720" rIns="91440" bIns="45720" rtlCol="0" anchor="t">
            <a:spAutoFit/>
          </a:bodyPr>
          <a:lstStyle/>
          <a:p>
            <a:pPr algn="ctr"/>
            <a:r>
              <a:rPr lang="tr-TR" sz="2400" b="1" dirty="0">
                <a:solidFill>
                  <a:srgbClr val="7030A0"/>
                </a:solidFill>
                <a:ea typeface="Arial" charset="0"/>
                <a:cs typeface="Arial"/>
              </a:rPr>
              <a:t> </a:t>
            </a:r>
            <a:r>
              <a:rPr lang="tr-TR" sz="2400" b="1" dirty="0" err="1">
                <a:solidFill>
                  <a:srgbClr val="7030A0"/>
                </a:solidFill>
                <a:cs typeface="Arial"/>
              </a:rPr>
              <a:t>Monitoring</a:t>
            </a:r>
            <a:r>
              <a:rPr lang="tr-TR" sz="2400" b="1" dirty="0">
                <a:solidFill>
                  <a:srgbClr val="7030A0"/>
                </a:solidFill>
                <a:cs typeface="Arial"/>
              </a:rPr>
              <a:t> NLP </a:t>
            </a:r>
            <a:r>
              <a:rPr lang="tr-TR" sz="2400" b="1" dirty="0" err="1">
                <a:solidFill>
                  <a:srgbClr val="7030A0"/>
                </a:solidFill>
                <a:cs typeface="Arial"/>
              </a:rPr>
              <a:t>models</a:t>
            </a:r>
            <a:r>
              <a:rPr lang="tr-TR" sz="2400" b="1" dirty="0">
                <a:solidFill>
                  <a:srgbClr val="7030A0"/>
                </a:solidFill>
                <a:cs typeface="Arial"/>
              </a:rPr>
              <a:t> in </a:t>
            </a:r>
            <a:r>
              <a:rPr lang="tr-TR" sz="2400" b="1" dirty="0" err="1">
                <a:solidFill>
                  <a:srgbClr val="7030A0"/>
                </a:solidFill>
                <a:cs typeface="Arial"/>
              </a:rPr>
              <a:t>production</a:t>
            </a:r>
            <a:endParaRPr lang="tr-TR" sz="2400" b="1" dirty="0">
              <a:solidFill>
                <a:srgbClr val="7030A0"/>
              </a:solidFill>
              <a:cs typeface="Arial"/>
            </a:endParaRPr>
          </a:p>
          <a:p>
            <a:pPr algn="ctr"/>
            <a:r>
              <a:rPr lang="tr-TR" sz="2400" b="1" dirty="0" err="1">
                <a:solidFill>
                  <a:srgbClr val="7030A0"/>
                </a:solidFill>
                <a:cs typeface="Arial"/>
              </a:rPr>
              <a:t>Track</a:t>
            </a:r>
            <a:r>
              <a:rPr lang="tr-TR" sz="2400" b="1" dirty="0">
                <a:solidFill>
                  <a:srgbClr val="7030A0"/>
                </a:solidFill>
                <a:cs typeface="Arial"/>
              </a:rPr>
              <a:t> model </a:t>
            </a:r>
            <a:r>
              <a:rPr lang="tr-TR" sz="2400" b="1" dirty="0" err="1">
                <a:solidFill>
                  <a:srgbClr val="7030A0"/>
                </a:solidFill>
                <a:cs typeface="Arial"/>
              </a:rPr>
              <a:t>performance</a:t>
            </a:r>
            <a:r>
              <a:rPr lang="tr-TR" sz="2400" b="1" dirty="0">
                <a:solidFill>
                  <a:srgbClr val="7030A0"/>
                </a:solidFill>
                <a:cs typeface="Arial"/>
              </a:rPr>
              <a:t> </a:t>
            </a:r>
            <a:r>
              <a:rPr lang="tr-TR" sz="2400" b="1" dirty="0" err="1">
                <a:solidFill>
                  <a:srgbClr val="7030A0"/>
                </a:solidFill>
                <a:cs typeface="Arial"/>
              </a:rPr>
              <a:t>over</a:t>
            </a:r>
            <a:r>
              <a:rPr lang="tr-TR" sz="2400" b="1" dirty="0">
                <a:solidFill>
                  <a:srgbClr val="7030A0"/>
                </a:solidFill>
                <a:cs typeface="Arial"/>
              </a:rPr>
              <a:t> time</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a:t>
            </a:r>
            <a:endParaRPr lang="en-TR" sz="1050" dirty="0"/>
          </a:p>
        </p:txBody>
      </p:sp>
      <p:pic>
        <p:nvPicPr>
          <p:cNvPr id="3" name="Picture 2">
            <a:extLst>
              <a:ext uri="{FF2B5EF4-FFF2-40B4-BE49-F238E27FC236}">
                <a16:creationId xmlns:a16="http://schemas.microsoft.com/office/drawing/2014/main" id="{57EE027D-4935-C454-B806-A2CD1CC70ECD}"/>
              </a:ext>
            </a:extLst>
          </p:cNvPr>
          <p:cNvPicPr>
            <a:picLocks noChangeAspect="1"/>
          </p:cNvPicPr>
          <p:nvPr/>
        </p:nvPicPr>
        <p:blipFill>
          <a:blip r:embed="rId3"/>
          <a:stretch>
            <a:fillRect/>
          </a:stretch>
        </p:blipFill>
        <p:spPr>
          <a:xfrm>
            <a:off x="1865376" y="1088345"/>
            <a:ext cx="7985760" cy="4038461"/>
          </a:xfrm>
          <a:prstGeom prst="rect">
            <a:avLst/>
          </a:prstGeom>
        </p:spPr>
      </p:pic>
      <p:pic>
        <p:nvPicPr>
          <p:cNvPr id="4" name="Picture 3">
            <a:extLst>
              <a:ext uri="{FF2B5EF4-FFF2-40B4-BE49-F238E27FC236}">
                <a16:creationId xmlns:a16="http://schemas.microsoft.com/office/drawing/2014/main" id="{C81F2129-09E2-484A-D06E-01099857245A}"/>
              </a:ext>
            </a:extLst>
          </p:cNvPr>
          <p:cNvPicPr>
            <a:picLocks noChangeAspect="1"/>
          </p:cNvPicPr>
          <p:nvPr/>
        </p:nvPicPr>
        <p:blipFill>
          <a:blip r:embed="rId4"/>
          <a:stretch>
            <a:fillRect/>
          </a:stretch>
        </p:blipFill>
        <p:spPr>
          <a:xfrm>
            <a:off x="2209800" y="5275101"/>
            <a:ext cx="7772400" cy="1375253"/>
          </a:xfrm>
          <a:prstGeom prst="rect">
            <a:avLst/>
          </a:prstGeom>
        </p:spPr>
      </p:pic>
    </p:spTree>
    <p:extLst>
      <p:ext uri="{BB962C8B-B14F-4D97-AF65-F5344CB8AC3E}">
        <p14:creationId xmlns:p14="http://schemas.microsoft.com/office/powerpoint/2010/main" val="938176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21988</TotalTime>
  <Words>2105</Words>
  <Application>Microsoft Macintosh PowerPoint</Application>
  <PresentationFormat>Widescreen</PresentationFormat>
  <Paragraphs>276</Paragraphs>
  <Slides>30</Slides>
  <Notes>29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Raleway</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Kelime Vektör Algoritmaları Tabanlı Kümeler ile Arama Sonuçları Uygunluğu Geliştirme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375</cp:revision>
  <dcterms:created xsi:type="dcterms:W3CDTF">2023-05-05T15:50:07Z</dcterms:created>
  <dcterms:modified xsi:type="dcterms:W3CDTF">2023-06-01T12:54:58Z</dcterms:modified>
</cp:coreProperties>
</file>